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9" r:id="rId1"/>
  </p:sldMasterIdLst>
  <p:notesMasterIdLst>
    <p:notesMasterId r:id="rId20"/>
  </p:notesMasterIdLst>
  <p:sldIdLst>
    <p:sldId id="256" r:id="rId2"/>
    <p:sldId id="273" r:id="rId3"/>
    <p:sldId id="257" r:id="rId4"/>
    <p:sldId id="258" r:id="rId5"/>
    <p:sldId id="259" r:id="rId6"/>
    <p:sldId id="272" r:id="rId7"/>
    <p:sldId id="260" r:id="rId8"/>
    <p:sldId id="261" r:id="rId9"/>
    <p:sldId id="262" r:id="rId10"/>
    <p:sldId id="266" r:id="rId11"/>
    <p:sldId id="267" r:id="rId12"/>
    <p:sldId id="268" r:id="rId13"/>
    <p:sldId id="269" r:id="rId14"/>
    <p:sldId id="263" r:id="rId15"/>
    <p:sldId id="275" r:id="rId16"/>
    <p:sldId id="274" r:id="rId17"/>
    <p:sldId id="264" r:id="rId18"/>
    <p:sldId id="265" r:id="rId19"/>
  </p:sldIdLst>
  <p:sldSz cx="14630400" cy="8229600"/>
  <p:notesSz cx="8229600" cy="146304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95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967984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3620642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2504718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828800" y="1346836"/>
            <a:ext cx="10972800" cy="2865120"/>
          </a:xfrm>
        </p:spPr>
        <p:txBody>
          <a:bodyPr anchor="b"/>
          <a:lstStyle>
            <a:lvl1pPr algn="ctr">
              <a:defRPr sz="7200"/>
            </a:lvl1pPr>
          </a:lstStyle>
          <a:p>
            <a:r>
              <a:rPr lang="tr-TR" smtClean="0"/>
              <a:t>Asıl başlık stili için tıklatın</a:t>
            </a:r>
            <a:endParaRPr lang="tr-TR"/>
          </a:p>
        </p:txBody>
      </p:sp>
      <p:sp>
        <p:nvSpPr>
          <p:cNvPr id="3" name="Alt Başlık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48A87A34-81AB-432B-8DAE-1953F412C126}" type="datetimeFigureOut">
              <a:rPr lang="en-US" smtClean="0"/>
              <a:t>6/24/2024</a:t>
            </a:fld>
            <a:endParaRPr lang="en-US" dirty="0"/>
          </a:p>
        </p:txBody>
      </p:sp>
      <p:sp>
        <p:nvSpPr>
          <p:cNvPr id="5" name="Altbilgi Yer Tutucusu 4"/>
          <p:cNvSpPr>
            <a:spLocks noGrp="1"/>
          </p:cNvSpPr>
          <p:nvPr>
            <p:ph type="ftr" sz="quarter" idx="11"/>
          </p:nvPr>
        </p:nvSpPr>
        <p:spPr/>
        <p:txBody>
          <a:bodyPr/>
          <a:lstStyle/>
          <a:p>
            <a:endParaRPr lang="en-US" dirty="0"/>
          </a:p>
        </p:txBody>
      </p:sp>
      <p:sp>
        <p:nvSpPr>
          <p:cNvPr id="6" name="Slayt Numarası Yer Tutucusu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00098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8A87A34-81AB-432B-8DAE-1953F412C126}" type="datetimeFigureOut">
              <a:rPr lang="en-US" smtClean="0"/>
              <a:pPr/>
              <a:t>6/24/2024</a:t>
            </a:fld>
            <a:endParaRPr lang="en-US" dirty="0"/>
          </a:p>
        </p:txBody>
      </p:sp>
      <p:sp>
        <p:nvSpPr>
          <p:cNvPr id="5" name="Altbilgi Yer Tutucusu 4"/>
          <p:cNvSpPr>
            <a:spLocks noGrp="1"/>
          </p:cNvSpPr>
          <p:nvPr>
            <p:ph type="ftr" sz="quarter" idx="11"/>
          </p:nvPr>
        </p:nvSpPr>
        <p:spPr/>
        <p:txBody>
          <a:bodyPr/>
          <a:lstStyle/>
          <a:p>
            <a:endParaRPr lang="en-US" dirty="0"/>
          </a:p>
        </p:txBody>
      </p:sp>
      <p:sp>
        <p:nvSpPr>
          <p:cNvPr id="6" name="Slayt Numarası Yer Tutucusu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65936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10469880" y="438150"/>
            <a:ext cx="3154680" cy="6974206"/>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1005840" y="438150"/>
            <a:ext cx="9281160" cy="6974206"/>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8A87A34-81AB-432B-8DAE-1953F412C126}" type="datetimeFigureOut">
              <a:rPr lang="en-US" smtClean="0"/>
              <a:pPr/>
              <a:t>6/24/2024</a:t>
            </a:fld>
            <a:endParaRPr lang="en-US" dirty="0"/>
          </a:p>
        </p:txBody>
      </p:sp>
      <p:sp>
        <p:nvSpPr>
          <p:cNvPr id="5" name="Altbilgi Yer Tutucusu 4"/>
          <p:cNvSpPr>
            <a:spLocks noGrp="1"/>
          </p:cNvSpPr>
          <p:nvPr>
            <p:ph type="ftr" sz="quarter" idx="11"/>
          </p:nvPr>
        </p:nvSpPr>
        <p:spPr/>
        <p:txBody>
          <a:bodyPr/>
          <a:lstStyle/>
          <a:p>
            <a:endParaRPr lang="en-US" dirty="0"/>
          </a:p>
        </p:txBody>
      </p:sp>
      <p:sp>
        <p:nvSpPr>
          <p:cNvPr id="6" name="Slayt Numarası Yer Tutucusu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36157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35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8A87A34-81AB-432B-8DAE-1953F412C126}" type="datetimeFigureOut">
              <a:rPr lang="en-US" smtClean="0"/>
              <a:pPr/>
              <a:t>6/24/2024</a:t>
            </a:fld>
            <a:endParaRPr lang="en-US" dirty="0"/>
          </a:p>
        </p:txBody>
      </p:sp>
      <p:sp>
        <p:nvSpPr>
          <p:cNvPr id="5" name="Altbilgi Yer Tutucusu 4"/>
          <p:cNvSpPr>
            <a:spLocks noGrp="1"/>
          </p:cNvSpPr>
          <p:nvPr>
            <p:ph type="ftr" sz="quarter" idx="11"/>
          </p:nvPr>
        </p:nvSpPr>
        <p:spPr/>
        <p:txBody>
          <a:bodyPr/>
          <a:lstStyle/>
          <a:p>
            <a:endParaRPr lang="en-US" dirty="0"/>
          </a:p>
        </p:txBody>
      </p:sp>
      <p:sp>
        <p:nvSpPr>
          <p:cNvPr id="6" name="Slayt Numarası Yer Tutucusu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849711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998220" y="2051686"/>
            <a:ext cx="12618720" cy="3423284"/>
          </a:xfrm>
        </p:spPr>
        <p:txBody>
          <a:bodyPr anchor="b"/>
          <a:lstStyle>
            <a:lvl1pPr>
              <a:defRPr sz="7200"/>
            </a:lvl1pPr>
          </a:lstStyle>
          <a:p>
            <a:r>
              <a:rPr lang="tr-TR" smtClean="0"/>
              <a:t>Asıl başlık stili için tıklatın</a:t>
            </a:r>
            <a:endParaRPr lang="tr-TR"/>
          </a:p>
        </p:txBody>
      </p:sp>
      <p:sp>
        <p:nvSpPr>
          <p:cNvPr id="3" name="Metin Yer Tutucusu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48A87A34-81AB-432B-8DAE-1953F412C126}" type="datetimeFigureOut">
              <a:rPr lang="en-US" smtClean="0"/>
              <a:t>6/24/2024</a:t>
            </a:fld>
            <a:endParaRPr lang="en-US" dirty="0"/>
          </a:p>
        </p:txBody>
      </p:sp>
      <p:sp>
        <p:nvSpPr>
          <p:cNvPr id="5" name="Altbilgi Yer Tutucusu 4"/>
          <p:cNvSpPr>
            <a:spLocks noGrp="1"/>
          </p:cNvSpPr>
          <p:nvPr>
            <p:ph type="ftr" sz="quarter" idx="11"/>
          </p:nvPr>
        </p:nvSpPr>
        <p:spPr/>
        <p:txBody>
          <a:bodyPr/>
          <a:lstStyle/>
          <a:p>
            <a:endParaRPr lang="en-US" dirty="0"/>
          </a:p>
        </p:txBody>
      </p:sp>
      <p:sp>
        <p:nvSpPr>
          <p:cNvPr id="6" name="Slayt Numarası Yer Tutucusu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48698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1005840" y="2190750"/>
            <a:ext cx="6217920" cy="5221606"/>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7406640" y="2190750"/>
            <a:ext cx="6217920" cy="5221606"/>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48A87A34-81AB-432B-8DAE-1953F412C126}" type="datetimeFigureOut">
              <a:rPr lang="en-US" smtClean="0"/>
              <a:pPr/>
              <a:t>6/24/2024</a:t>
            </a:fld>
            <a:endParaRPr lang="en-US" dirty="0"/>
          </a:p>
        </p:txBody>
      </p:sp>
      <p:sp>
        <p:nvSpPr>
          <p:cNvPr id="6" name="Altbilgi Yer Tutucusu 5"/>
          <p:cNvSpPr>
            <a:spLocks noGrp="1"/>
          </p:cNvSpPr>
          <p:nvPr>
            <p:ph type="ftr" sz="quarter" idx="11"/>
          </p:nvPr>
        </p:nvSpPr>
        <p:spPr/>
        <p:txBody>
          <a:bodyPr/>
          <a:lstStyle/>
          <a:p>
            <a:endParaRPr lang="en-US" dirty="0"/>
          </a:p>
        </p:txBody>
      </p:sp>
      <p:sp>
        <p:nvSpPr>
          <p:cNvPr id="7" name="Slayt Numarası Yer Tutucusu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64870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1007746" y="438150"/>
            <a:ext cx="12618720" cy="1590676"/>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tr-TR" smtClean="0"/>
              <a:t>Asıl metin stillerini düzenle</a:t>
            </a:r>
          </a:p>
        </p:txBody>
      </p:sp>
      <p:sp>
        <p:nvSpPr>
          <p:cNvPr id="4" name="İçerik Yer Tutucusu 3"/>
          <p:cNvSpPr>
            <a:spLocks noGrp="1"/>
          </p:cNvSpPr>
          <p:nvPr>
            <p:ph sz="half" idx="2"/>
          </p:nvPr>
        </p:nvSpPr>
        <p:spPr>
          <a:xfrm>
            <a:off x="1007746" y="3006090"/>
            <a:ext cx="6189344" cy="4421506"/>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tr-TR" smtClean="0"/>
              <a:t>Asıl metin stillerini düzenle</a:t>
            </a:r>
          </a:p>
        </p:txBody>
      </p:sp>
      <p:sp>
        <p:nvSpPr>
          <p:cNvPr id="6" name="İçerik Yer Tutucusu 5"/>
          <p:cNvSpPr>
            <a:spLocks noGrp="1"/>
          </p:cNvSpPr>
          <p:nvPr>
            <p:ph sz="quarter" idx="4"/>
          </p:nvPr>
        </p:nvSpPr>
        <p:spPr>
          <a:xfrm>
            <a:off x="7406640" y="3006090"/>
            <a:ext cx="6219826" cy="4421506"/>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48A87A34-81AB-432B-8DAE-1953F412C126}" type="datetimeFigureOut">
              <a:rPr lang="en-US" smtClean="0"/>
              <a:pPr/>
              <a:t>6/24/2024</a:t>
            </a:fld>
            <a:endParaRPr lang="en-US" dirty="0"/>
          </a:p>
        </p:txBody>
      </p:sp>
      <p:sp>
        <p:nvSpPr>
          <p:cNvPr id="8" name="Altbilgi Yer Tutucusu 7"/>
          <p:cNvSpPr>
            <a:spLocks noGrp="1"/>
          </p:cNvSpPr>
          <p:nvPr>
            <p:ph type="ftr" sz="quarter" idx="11"/>
          </p:nvPr>
        </p:nvSpPr>
        <p:spPr/>
        <p:txBody>
          <a:bodyPr/>
          <a:lstStyle/>
          <a:p>
            <a:endParaRPr lang="en-US" dirty="0"/>
          </a:p>
        </p:txBody>
      </p:sp>
      <p:sp>
        <p:nvSpPr>
          <p:cNvPr id="9" name="Slayt Numarası Yer Tutucusu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83863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48A87A34-81AB-432B-8DAE-1953F412C126}" type="datetimeFigureOut">
              <a:rPr lang="en-US" smtClean="0"/>
              <a:t>6/24/2024</a:t>
            </a:fld>
            <a:endParaRPr lang="en-US" dirty="0"/>
          </a:p>
        </p:txBody>
      </p:sp>
      <p:sp>
        <p:nvSpPr>
          <p:cNvPr id="4" name="Altbilgi Yer Tutucusu 3"/>
          <p:cNvSpPr>
            <a:spLocks noGrp="1"/>
          </p:cNvSpPr>
          <p:nvPr>
            <p:ph type="ftr" sz="quarter" idx="11"/>
          </p:nvPr>
        </p:nvSpPr>
        <p:spPr/>
        <p:txBody>
          <a:bodyPr/>
          <a:lstStyle/>
          <a:p>
            <a:endParaRPr lang="en-US" dirty="0"/>
          </a:p>
        </p:txBody>
      </p:sp>
      <p:sp>
        <p:nvSpPr>
          <p:cNvPr id="5" name="Slayt Numarası Yer Tutucusu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614082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48A87A34-81AB-432B-8DAE-1953F412C126}" type="datetimeFigureOut">
              <a:rPr lang="en-US" smtClean="0"/>
              <a:t>6/24/2024</a:t>
            </a:fld>
            <a:endParaRPr lang="en-US" dirty="0"/>
          </a:p>
        </p:txBody>
      </p:sp>
      <p:sp>
        <p:nvSpPr>
          <p:cNvPr id="3" name="Altbilgi Yer Tutucusu 2"/>
          <p:cNvSpPr>
            <a:spLocks noGrp="1"/>
          </p:cNvSpPr>
          <p:nvPr>
            <p:ph type="ftr" sz="quarter" idx="11"/>
          </p:nvPr>
        </p:nvSpPr>
        <p:spPr/>
        <p:txBody>
          <a:bodyPr/>
          <a:lstStyle/>
          <a:p>
            <a:endParaRPr lang="en-US" dirty="0"/>
          </a:p>
        </p:txBody>
      </p:sp>
      <p:sp>
        <p:nvSpPr>
          <p:cNvPr id="4" name="Slayt Numarası Yer Tutucusu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369935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1007746" y="548640"/>
            <a:ext cx="4718684" cy="1920240"/>
          </a:xfrm>
        </p:spPr>
        <p:txBody>
          <a:bodyPr anchor="b"/>
          <a:lstStyle>
            <a:lvl1pPr>
              <a:defRPr sz="3840"/>
            </a:lvl1pPr>
          </a:lstStyle>
          <a:p>
            <a:r>
              <a:rPr lang="tr-TR" smtClean="0"/>
              <a:t>Asıl başlık stili için tıklatın</a:t>
            </a:r>
            <a:endParaRPr lang="tr-TR"/>
          </a:p>
        </p:txBody>
      </p:sp>
      <p:sp>
        <p:nvSpPr>
          <p:cNvPr id="3" name="İçerik Yer Tutucusu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48A87A34-81AB-432B-8DAE-1953F412C126}" type="datetimeFigureOut">
              <a:rPr lang="en-US" smtClean="0"/>
              <a:pPr/>
              <a:t>6/24/2024</a:t>
            </a:fld>
            <a:endParaRPr lang="en-US" dirty="0"/>
          </a:p>
        </p:txBody>
      </p:sp>
      <p:sp>
        <p:nvSpPr>
          <p:cNvPr id="6" name="Altbilgi Yer Tutucusu 5"/>
          <p:cNvSpPr>
            <a:spLocks noGrp="1"/>
          </p:cNvSpPr>
          <p:nvPr>
            <p:ph type="ftr" sz="quarter" idx="11"/>
          </p:nvPr>
        </p:nvSpPr>
        <p:spPr/>
        <p:txBody>
          <a:bodyPr/>
          <a:lstStyle/>
          <a:p>
            <a:endParaRPr lang="en-US" dirty="0"/>
          </a:p>
        </p:txBody>
      </p:sp>
      <p:sp>
        <p:nvSpPr>
          <p:cNvPr id="7" name="Slayt Numarası Yer Tutucusu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775975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1007746" y="548640"/>
            <a:ext cx="4718684" cy="1920240"/>
          </a:xfrm>
        </p:spPr>
        <p:txBody>
          <a:bodyPr anchor="b"/>
          <a:lstStyle>
            <a:lvl1pPr>
              <a:defRPr sz="3840"/>
            </a:lvl1pPr>
          </a:lstStyle>
          <a:p>
            <a:r>
              <a:rPr lang="tr-TR" smtClean="0"/>
              <a:t>Asıl başlık stili için tıklatın</a:t>
            </a:r>
            <a:endParaRPr lang="tr-TR"/>
          </a:p>
        </p:txBody>
      </p:sp>
      <p:sp>
        <p:nvSpPr>
          <p:cNvPr id="3" name="Resim Yer Tutucusu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tr-TR" dirty="0"/>
          </a:p>
        </p:txBody>
      </p:sp>
      <p:sp>
        <p:nvSpPr>
          <p:cNvPr id="4" name="Metin Yer Tutucusu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48A87A34-81AB-432B-8DAE-1953F412C126}" type="datetimeFigureOut">
              <a:rPr lang="en-US" smtClean="0"/>
              <a:t>6/24/2024</a:t>
            </a:fld>
            <a:endParaRPr lang="en-US" dirty="0"/>
          </a:p>
        </p:txBody>
      </p:sp>
      <p:sp>
        <p:nvSpPr>
          <p:cNvPr id="6" name="Altbilgi Yer Tutucusu 5"/>
          <p:cNvSpPr>
            <a:spLocks noGrp="1"/>
          </p:cNvSpPr>
          <p:nvPr>
            <p:ph type="ftr" sz="quarter" idx="11"/>
          </p:nvPr>
        </p:nvSpPr>
        <p:spPr/>
        <p:txBody>
          <a:bodyPr/>
          <a:lstStyle/>
          <a:p>
            <a:endParaRPr lang="en-US" dirty="0"/>
          </a:p>
        </p:txBody>
      </p:sp>
      <p:sp>
        <p:nvSpPr>
          <p:cNvPr id="7" name="Slayt Numarası Yer Tutucusu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54255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A87A34-81AB-432B-8DAE-1953F412C126}" type="datetimeFigureOut">
              <a:rPr lang="en-US" smtClean="0"/>
              <a:pPr/>
              <a:t>6/24/2024</a:t>
            </a:fld>
            <a:endParaRPr lang="en-US" dirty="0"/>
          </a:p>
        </p:txBody>
      </p:sp>
      <p:sp>
        <p:nvSpPr>
          <p:cNvPr id="5" name="Altbilgi Yer Tutucusu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ayt Numarası Yer Tutucusu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51696102"/>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tr-TR"/>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7856"/>
            <a:ext cx="14630400" cy="8229600"/>
          </a:xfrm>
          <a:prstGeom prst="rect">
            <a:avLst/>
          </a:prstGeom>
          <a:solidFill>
            <a:srgbClr val="FFFFFF">
              <a:alpha val="75000"/>
            </a:srgbClr>
          </a:solidFill>
          <a:ln/>
        </p:spPr>
      </p:sp>
      <p:sp>
        <p:nvSpPr>
          <p:cNvPr id="5" name="Text 1"/>
          <p:cNvSpPr/>
          <p:nvPr/>
        </p:nvSpPr>
        <p:spPr>
          <a:xfrm>
            <a:off x="864036" y="507963"/>
            <a:ext cx="13167273" cy="2004060"/>
          </a:xfrm>
          <a:prstGeom prst="rect">
            <a:avLst/>
          </a:prstGeom>
          <a:noFill/>
          <a:ln/>
        </p:spPr>
        <p:txBody>
          <a:bodyPr wrap="square" rtlCol="0" anchor="t"/>
          <a:lstStyle/>
          <a:p>
            <a:pPr>
              <a:lnSpc>
                <a:spcPts val="7890"/>
              </a:lnSpc>
            </a:pPr>
            <a:endParaRPr lang="en-US" sz="6312" dirty="0"/>
          </a:p>
        </p:txBody>
      </p:sp>
      <p:sp>
        <p:nvSpPr>
          <p:cNvPr id="6" name="Text 2"/>
          <p:cNvSpPr/>
          <p:nvPr/>
        </p:nvSpPr>
        <p:spPr>
          <a:xfrm>
            <a:off x="864037" y="3403949"/>
            <a:ext cx="13356460" cy="1975247"/>
          </a:xfrm>
          <a:prstGeom prst="rect">
            <a:avLst/>
          </a:prstGeom>
          <a:noFill/>
          <a:ln/>
        </p:spPr>
        <p:txBody>
          <a:bodyPr wrap="square" rtlCol="0" anchor="t"/>
          <a:lstStyle/>
          <a:p>
            <a:pPr>
              <a:lnSpc>
                <a:spcPts val="3110"/>
              </a:lnSpc>
            </a:pPr>
            <a:endParaRPr lang="en-US" sz="1944" dirty="0"/>
          </a:p>
        </p:txBody>
      </p:sp>
      <p:sp>
        <p:nvSpPr>
          <p:cNvPr id="7" name="Shape 3"/>
          <p:cNvSpPr/>
          <p:nvPr/>
        </p:nvSpPr>
        <p:spPr>
          <a:xfrm>
            <a:off x="864037" y="6230898"/>
            <a:ext cx="394930" cy="394930"/>
          </a:xfrm>
          <a:prstGeom prst="roundRect">
            <a:avLst>
              <a:gd name="adj" fmla="val 23151155"/>
            </a:avLst>
          </a:prstGeom>
          <a:noFill/>
          <a:ln w="7620">
            <a:solidFill>
              <a:srgbClr val="FFFFFF"/>
            </a:solidFill>
            <a:prstDash val="solid"/>
          </a:ln>
        </p:spPr>
      </p:sp>
      <p:pic>
        <p:nvPicPr>
          <p:cNvPr id="12" name="Resim 11"/>
          <p:cNvPicPr>
            <a:picLocks noChangeAspect="1"/>
          </p:cNvPicPr>
          <p:nvPr/>
        </p:nvPicPr>
        <p:blipFill rotWithShape="1">
          <a:blip r:embed="rId4"/>
          <a:srcRect l="1269" t="3990" r="1929" b="6688"/>
          <a:stretch/>
        </p:blipFill>
        <p:spPr>
          <a:xfrm>
            <a:off x="0" y="-97855"/>
            <a:ext cx="14630400" cy="828015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1252232" y="1166648"/>
            <a:ext cx="12306112" cy="5864773"/>
          </a:xfrm>
          <a:prstGeom prst="rect">
            <a:avLst/>
          </a:prstGeom>
        </p:spPr>
      </p:pic>
    </p:spTree>
    <p:extLst>
      <p:ext uri="{BB962C8B-B14F-4D97-AF65-F5344CB8AC3E}">
        <p14:creationId xmlns:p14="http://schemas.microsoft.com/office/powerpoint/2010/main" val="956698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stretch>
            <a:fillRect/>
          </a:stretch>
        </p:blipFill>
        <p:spPr>
          <a:xfrm>
            <a:off x="350782" y="1907629"/>
            <a:ext cx="13853949" cy="4473110"/>
          </a:xfrm>
          <a:prstGeom prst="rect">
            <a:avLst/>
          </a:prstGeom>
        </p:spPr>
      </p:pic>
    </p:spTree>
    <p:extLst>
      <p:ext uri="{BB962C8B-B14F-4D97-AF65-F5344CB8AC3E}">
        <p14:creationId xmlns:p14="http://schemas.microsoft.com/office/powerpoint/2010/main" val="31682176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395308" y="307430"/>
            <a:ext cx="13257630" cy="1631216"/>
          </a:xfrm>
          <a:prstGeom prst="rect">
            <a:avLst/>
          </a:prstGeom>
        </p:spPr>
        <p:txBody>
          <a:bodyPr wrap="square">
            <a:spAutoFit/>
          </a:bodyPr>
          <a:lstStyle/>
          <a:p>
            <a:r>
              <a:rPr lang="tr-TR" sz="4000" dirty="0" smtClean="0">
                <a:ea typeface="Source Sans Pro"/>
              </a:rPr>
              <a:t>Global Restorasyon</a:t>
            </a:r>
          </a:p>
          <a:p>
            <a:endParaRPr lang="tr-TR" sz="2000" dirty="0">
              <a:ea typeface="Source Sans Pro"/>
            </a:endParaRPr>
          </a:p>
          <a:p>
            <a:endParaRPr lang="tr-TR" sz="2000" dirty="0">
              <a:ea typeface="Source Sans Pro"/>
            </a:endParaRPr>
          </a:p>
          <a:p>
            <a:r>
              <a:rPr lang="tr-TR" sz="2000" dirty="0">
                <a:ea typeface="Source Sans Pro"/>
              </a:rPr>
              <a:t>Eski fotoğrafların hem yapısal bozulmasını hem de yapısal olmayan bozulmasını çözmek için üçlü alan çeviri ağı önerilmiştir.</a:t>
            </a:r>
          </a:p>
        </p:txBody>
      </p:sp>
      <p:pic>
        <p:nvPicPr>
          <p:cNvPr id="4" name="Resim 3"/>
          <p:cNvPicPr>
            <a:picLocks noChangeAspect="1"/>
          </p:cNvPicPr>
          <p:nvPr/>
        </p:nvPicPr>
        <p:blipFill>
          <a:blip r:embed="rId2"/>
          <a:stretch>
            <a:fillRect/>
          </a:stretch>
        </p:blipFill>
        <p:spPr>
          <a:xfrm>
            <a:off x="2775901" y="2263734"/>
            <a:ext cx="7913120" cy="5461370"/>
          </a:xfrm>
          <a:prstGeom prst="rect">
            <a:avLst/>
          </a:prstGeom>
        </p:spPr>
      </p:pic>
    </p:spTree>
    <p:extLst>
      <p:ext uri="{BB962C8B-B14F-4D97-AF65-F5344CB8AC3E}">
        <p14:creationId xmlns:p14="http://schemas.microsoft.com/office/powerpoint/2010/main" val="3015229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522484" y="932628"/>
            <a:ext cx="10011101" cy="6892588"/>
          </a:xfrm>
          <a:prstGeom prst="rect">
            <a:avLst/>
          </a:prstGeom>
        </p:spPr>
      </p:pic>
    </p:spTree>
    <p:extLst>
      <p:ext uri="{BB962C8B-B14F-4D97-AF65-F5344CB8AC3E}">
        <p14:creationId xmlns:p14="http://schemas.microsoft.com/office/powerpoint/2010/main" val="27017219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009650" y="674489"/>
            <a:ext cx="12611100" cy="1443038"/>
          </a:xfrm>
          <a:prstGeom prst="rect">
            <a:avLst/>
          </a:prstGeom>
          <a:noFill/>
          <a:ln/>
        </p:spPr>
        <p:txBody>
          <a:bodyPr wrap="square" rtlCol="0" anchor="t"/>
          <a:lstStyle/>
          <a:p>
            <a:pPr marL="0" indent="0">
              <a:lnSpc>
                <a:spcPts val="5681"/>
              </a:lnSpc>
              <a:buNone/>
            </a:pPr>
            <a:endParaRPr lang="en-US" sz="4545" dirty="0"/>
          </a:p>
        </p:txBody>
      </p:sp>
      <p:pic>
        <p:nvPicPr>
          <p:cNvPr id="19" name="Resim 18"/>
          <p:cNvPicPr>
            <a:picLocks noChangeAspect="1"/>
          </p:cNvPicPr>
          <p:nvPr/>
        </p:nvPicPr>
        <p:blipFill>
          <a:blip r:embed="rId4"/>
          <a:stretch>
            <a:fillRect/>
          </a:stretch>
        </p:blipFill>
        <p:spPr>
          <a:xfrm>
            <a:off x="505554" y="599491"/>
            <a:ext cx="11979678" cy="1518036"/>
          </a:xfrm>
          <a:prstGeom prst="rect">
            <a:avLst/>
          </a:prstGeom>
        </p:spPr>
      </p:pic>
      <p:pic>
        <p:nvPicPr>
          <p:cNvPr id="20" name="Resim 19"/>
          <p:cNvPicPr>
            <a:picLocks noChangeAspect="1"/>
          </p:cNvPicPr>
          <p:nvPr/>
        </p:nvPicPr>
        <p:blipFill>
          <a:blip r:embed="rId5"/>
          <a:stretch>
            <a:fillRect/>
          </a:stretch>
        </p:blipFill>
        <p:spPr>
          <a:xfrm>
            <a:off x="2477604" y="2590668"/>
            <a:ext cx="9675191" cy="3048264"/>
          </a:xfrm>
          <a:prstGeom prst="rect">
            <a:avLst/>
          </a:prstGeom>
        </p:spPr>
      </p:pic>
      <p:pic>
        <p:nvPicPr>
          <p:cNvPr id="21" name="Resim 20"/>
          <p:cNvPicPr>
            <a:picLocks noChangeAspect="1"/>
          </p:cNvPicPr>
          <p:nvPr/>
        </p:nvPicPr>
        <p:blipFill>
          <a:blip r:embed="rId6"/>
          <a:stretch>
            <a:fillRect/>
          </a:stretch>
        </p:blipFill>
        <p:spPr>
          <a:xfrm>
            <a:off x="2119346" y="6462444"/>
            <a:ext cx="11211516" cy="120101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009650" y="674489"/>
            <a:ext cx="12611100" cy="1443038"/>
          </a:xfrm>
          <a:prstGeom prst="rect">
            <a:avLst/>
          </a:prstGeom>
          <a:noFill/>
          <a:ln/>
        </p:spPr>
        <p:txBody>
          <a:bodyPr wrap="square" rtlCol="0" anchor="t"/>
          <a:lstStyle/>
          <a:p>
            <a:pPr marL="0" indent="0">
              <a:lnSpc>
                <a:spcPts val="5681"/>
              </a:lnSpc>
              <a:buNone/>
            </a:pPr>
            <a:endParaRPr lang="en-US" sz="4545" dirty="0"/>
          </a:p>
        </p:txBody>
      </p:sp>
      <p:pic>
        <p:nvPicPr>
          <p:cNvPr id="18" name="Resim 17"/>
          <p:cNvPicPr>
            <a:picLocks noChangeAspect="1"/>
          </p:cNvPicPr>
          <p:nvPr/>
        </p:nvPicPr>
        <p:blipFill>
          <a:blip r:embed="rId4"/>
          <a:stretch>
            <a:fillRect/>
          </a:stretch>
        </p:blipFill>
        <p:spPr>
          <a:xfrm>
            <a:off x="1633235" y="1607514"/>
            <a:ext cx="11363929" cy="5834378"/>
          </a:xfrm>
          <a:prstGeom prst="rect">
            <a:avLst/>
          </a:prstGeom>
        </p:spPr>
      </p:pic>
    </p:spTree>
    <p:extLst>
      <p:ext uri="{BB962C8B-B14F-4D97-AF65-F5344CB8AC3E}">
        <p14:creationId xmlns:p14="http://schemas.microsoft.com/office/powerpoint/2010/main" val="4206913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009650" y="674489"/>
            <a:ext cx="12611100" cy="1443038"/>
          </a:xfrm>
          <a:prstGeom prst="rect">
            <a:avLst/>
          </a:prstGeom>
          <a:noFill/>
          <a:ln/>
        </p:spPr>
        <p:txBody>
          <a:bodyPr wrap="square" rtlCol="0" anchor="t"/>
          <a:lstStyle/>
          <a:p>
            <a:pPr marL="0" indent="0">
              <a:lnSpc>
                <a:spcPts val="5681"/>
              </a:lnSpc>
              <a:buNone/>
            </a:pPr>
            <a:r>
              <a:rPr lang="en-US" sz="4545" b="1" kern="0" spc="-91" dirty="0">
                <a:solidFill>
                  <a:srgbClr val="000000"/>
                </a:solidFill>
                <a:latin typeface="adonis-web" pitchFamily="34" charset="0"/>
                <a:ea typeface="adonis-web" pitchFamily="34" charset="-122"/>
                <a:cs typeface="adonis-web" pitchFamily="34" charset="-120"/>
              </a:rPr>
              <a:t>Eski Fotoğrafları Yeniden Canlandırmada Kullanılan Teknikler</a:t>
            </a:r>
            <a:endParaRPr lang="en-US" sz="4545" dirty="0"/>
          </a:p>
        </p:txBody>
      </p:sp>
      <p:pic>
        <p:nvPicPr>
          <p:cNvPr id="5" name="Image 1" descr="preencoded.png"/>
          <p:cNvPicPr>
            <a:picLocks noChangeAspect="1"/>
          </p:cNvPicPr>
          <p:nvPr/>
        </p:nvPicPr>
        <p:blipFill>
          <a:blip r:embed="rId4"/>
          <a:stretch>
            <a:fillRect/>
          </a:stretch>
        </p:blipFill>
        <p:spPr>
          <a:xfrm>
            <a:off x="1009650" y="2608064"/>
            <a:ext cx="2876788" cy="1777960"/>
          </a:xfrm>
          <a:prstGeom prst="rect">
            <a:avLst/>
          </a:prstGeom>
        </p:spPr>
      </p:pic>
      <p:sp>
        <p:nvSpPr>
          <p:cNvPr id="6" name="Text 2"/>
          <p:cNvSpPr/>
          <p:nvPr/>
        </p:nvSpPr>
        <p:spPr>
          <a:xfrm>
            <a:off x="1009650" y="4692610"/>
            <a:ext cx="2876788" cy="360759"/>
          </a:xfrm>
          <a:prstGeom prst="rect">
            <a:avLst/>
          </a:prstGeom>
          <a:noFill/>
          <a:ln/>
        </p:spPr>
        <p:txBody>
          <a:bodyPr wrap="none" rtlCol="0" anchor="t"/>
          <a:lstStyle/>
          <a:p>
            <a:pPr marL="0" indent="0" algn="l">
              <a:lnSpc>
                <a:spcPts val="2840"/>
              </a:lnSpc>
              <a:buNone/>
            </a:pPr>
            <a:r>
              <a:rPr lang="en-US" sz="2272" b="1" kern="0" spc="-45" dirty="0">
                <a:solidFill>
                  <a:srgbClr val="272525"/>
                </a:solidFill>
                <a:latin typeface="adonis-web" pitchFamily="34" charset="0"/>
                <a:ea typeface="adonis-web" pitchFamily="34" charset="-122"/>
                <a:cs typeface="adonis-web" pitchFamily="34" charset="-120"/>
              </a:rPr>
              <a:t>Dijital Tarama</a:t>
            </a:r>
            <a:endParaRPr lang="en-US" sz="2272" dirty="0"/>
          </a:p>
        </p:txBody>
      </p:sp>
      <p:sp>
        <p:nvSpPr>
          <p:cNvPr id="7" name="Text 3"/>
          <p:cNvSpPr/>
          <p:nvPr/>
        </p:nvSpPr>
        <p:spPr>
          <a:xfrm>
            <a:off x="1009649" y="5200531"/>
            <a:ext cx="3244691" cy="2354580"/>
          </a:xfrm>
          <a:prstGeom prst="rect">
            <a:avLst/>
          </a:prstGeom>
          <a:noFill/>
          <a:ln/>
        </p:spPr>
        <p:txBody>
          <a:bodyPr wrap="square" rtlCol="0" anchor="t"/>
          <a:lstStyle/>
          <a:p>
            <a:pPr marL="0" indent="0" algn="l">
              <a:lnSpc>
                <a:spcPts val="3090"/>
              </a:lnSpc>
              <a:buNone/>
            </a:pPr>
            <a:r>
              <a:rPr lang="en-US" sz="1931" kern="0" spc="-39" dirty="0">
                <a:solidFill>
                  <a:srgbClr val="272525"/>
                </a:solidFill>
                <a:latin typeface="Source Sans Pro" pitchFamily="34" charset="0"/>
                <a:ea typeface="Source Sans Pro" pitchFamily="34" charset="-122"/>
                <a:cs typeface="Source Sans Pro" pitchFamily="34" charset="-120"/>
              </a:rPr>
              <a:t>İlk adım, eski fotoğrafları yüksek çözünürlüklü tarayıcılarla dijital ortama aktarmaktır. Bu sayede daha iyi kalitede görüntüler elde edilir.</a:t>
            </a:r>
            <a:endParaRPr lang="en-US" sz="1931" dirty="0"/>
          </a:p>
        </p:txBody>
      </p:sp>
      <p:pic>
        <p:nvPicPr>
          <p:cNvPr id="8" name="Image 2" descr="preencoded.png"/>
          <p:cNvPicPr>
            <a:picLocks noChangeAspect="1"/>
          </p:cNvPicPr>
          <p:nvPr/>
        </p:nvPicPr>
        <p:blipFill>
          <a:blip r:embed="rId5"/>
          <a:stretch>
            <a:fillRect/>
          </a:stretch>
        </p:blipFill>
        <p:spPr>
          <a:xfrm>
            <a:off x="4254341" y="2608064"/>
            <a:ext cx="2876907" cy="1777960"/>
          </a:xfrm>
          <a:prstGeom prst="rect">
            <a:avLst/>
          </a:prstGeom>
        </p:spPr>
      </p:pic>
      <p:sp>
        <p:nvSpPr>
          <p:cNvPr id="9" name="Text 4"/>
          <p:cNvSpPr/>
          <p:nvPr/>
        </p:nvSpPr>
        <p:spPr>
          <a:xfrm>
            <a:off x="4254341" y="4692610"/>
            <a:ext cx="2876907" cy="360759"/>
          </a:xfrm>
          <a:prstGeom prst="rect">
            <a:avLst/>
          </a:prstGeom>
          <a:noFill/>
          <a:ln/>
        </p:spPr>
        <p:txBody>
          <a:bodyPr wrap="none" rtlCol="0" anchor="t"/>
          <a:lstStyle/>
          <a:p>
            <a:pPr marL="0" indent="0" algn="l">
              <a:lnSpc>
                <a:spcPts val="2840"/>
              </a:lnSpc>
              <a:buNone/>
            </a:pPr>
            <a:r>
              <a:rPr lang="en-US" sz="2272" b="1" kern="0" spc="-45" dirty="0">
                <a:solidFill>
                  <a:srgbClr val="272525"/>
                </a:solidFill>
                <a:latin typeface="adonis-web" pitchFamily="34" charset="0"/>
                <a:ea typeface="adonis-web" pitchFamily="34" charset="-122"/>
                <a:cs typeface="adonis-web" pitchFamily="34" charset="-120"/>
              </a:rPr>
              <a:t>Görüntü İyileştirme</a:t>
            </a:r>
            <a:endParaRPr lang="en-US" sz="2272" dirty="0"/>
          </a:p>
        </p:txBody>
      </p:sp>
      <p:sp>
        <p:nvSpPr>
          <p:cNvPr id="10" name="Text 5"/>
          <p:cNvSpPr/>
          <p:nvPr/>
        </p:nvSpPr>
        <p:spPr>
          <a:xfrm>
            <a:off x="4254341" y="5200531"/>
            <a:ext cx="2876907" cy="1962150"/>
          </a:xfrm>
          <a:prstGeom prst="rect">
            <a:avLst/>
          </a:prstGeom>
          <a:noFill/>
          <a:ln/>
        </p:spPr>
        <p:txBody>
          <a:bodyPr wrap="square" rtlCol="0" anchor="t"/>
          <a:lstStyle/>
          <a:p>
            <a:pPr marL="0" indent="0" algn="l">
              <a:lnSpc>
                <a:spcPts val="3090"/>
              </a:lnSpc>
              <a:buNone/>
            </a:pPr>
            <a:r>
              <a:rPr lang="en-US" sz="1931" kern="0" spc="-39" dirty="0">
                <a:solidFill>
                  <a:srgbClr val="272525"/>
                </a:solidFill>
                <a:latin typeface="Source Sans Pro" pitchFamily="34" charset="0"/>
                <a:ea typeface="Source Sans Pro" pitchFamily="34" charset="-122"/>
                <a:cs typeface="Source Sans Pro" pitchFamily="34" charset="-120"/>
              </a:rPr>
              <a:t>Sonra, renk, kontrast, parlaklık ve diğer parametreler fotoğrafın kalitesini artıracak şekilde iyileştirilir.</a:t>
            </a:r>
            <a:endParaRPr lang="en-US" sz="1931" dirty="0"/>
          </a:p>
        </p:txBody>
      </p:sp>
      <p:pic>
        <p:nvPicPr>
          <p:cNvPr id="11" name="Image 3" descr="preencoded.png"/>
          <p:cNvPicPr>
            <a:picLocks noChangeAspect="1"/>
          </p:cNvPicPr>
          <p:nvPr/>
        </p:nvPicPr>
        <p:blipFill>
          <a:blip r:embed="rId6"/>
          <a:stretch>
            <a:fillRect/>
          </a:stretch>
        </p:blipFill>
        <p:spPr>
          <a:xfrm>
            <a:off x="7499152" y="2608064"/>
            <a:ext cx="2876788" cy="1777960"/>
          </a:xfrm>
          <a:prstGeom prst="rect">
            <a:avLst/>
          </a:prstGeom>
        </p:spPr>
      </p:pic>
      <p:sp>
        <p:nvSpPr>
          <p:cNvPr id="12" name="Text 6"/>
          <p:cNvSpPr/>
          <p:nvPr/>
        </p:nvSpPr>
        <p:spPr>
          <a:xfrm>
            <a:off x="7499152" y="4692610"/>
            <a:ext cx="2876788" cy="360759"/>
          </a:xfrm>
          <a:prstGeom prst="rect">
            <a:avLst/>
          </a:prstGeom>
          <a:noFill/>
          <a:ln/>
        </p:spPr>
        <p:txBody>
          <a:bodyPr wrap="none" rtlCol="0" anchor="t"/>
          <a:lstStyle/>
          <a:p>
            <a:pPr marL="0" indent="0" algn="l">
              <a:lnSpc>
                <a:spcPts val="2840"/>
              </a:lnSpc>
              <a:buNone/>
            </a:pPr>
            <a:r>
              <a:rPr lang="en-US" sz="2272" b="1" kern="0" spc="-45" dirty="0">
                <a:solidFill>
                  <a:srgbClr val="272525"/>
                </a:solidFill>
                <a:latin typeface="adonis-web" pitchFamily="34" charset="0"/>
                <a:ea typeface="adonis-web" pitchFamily="34" charset="-122"/>
                <a:cs typeface="adonis-web" pitchFamily="34" charset="-120"/>
              </a:rPr>
              <a:t>GAN Modelleme</a:t>
            </a:r>
            <a:endParaRPr lang="en-US" sz="2272" dirty="0"/>
          </a:p>
        </p:txBody>
      </p:sp>
      <p:sp>
        <p:nvSpPr>
          <p:cNvPr id="13" name="Text 7"/>
          <p:cNvSpPr/>
          <p:nvPr/>
        </p:nvSpPr>
        <p:spPr>
          <a:xfrm>
            <a:off x="7499151" y="5200531"/>
            <a:ext cx="3111041" cy="1962150"/>
          </a:xfrm>
          <a:prstGeom prst="rect">
            <a:avLst/>
          </a:prstGeom>
          <a:noFill/>
          <a:ln/>
        </p:spPr>
        <p:txBody>
          <a:bodyPr wrap="square" rtlCol="0" anchor="t"/>
          <a:lstStyle/>
          <a:p>
            <a:pPr marL="0" indent="0" algn="l">
              <a:lnSpc>
                <a:spcPts val="3090"/>
              </a:lnSpc>
              <a:buNone/>
            </a:pPr>
            <a:r>
              <a:rPr lang="en-US" sz="1931" kern="0" spc="-39" dirty="0">
                <a:solidFill>
                  <a:srgbClr val="272525"/>
                </a:solidFill>
                <a:latin typeface="Source Sans Pro" pitchFamily="34" charset="0"/>
                <a:ea typeface="Source Sans Pro" pitchFamily="34" charset="-122"/>
                <a:cs typeface="Source Sans Pro" pitchFamily="34" charset="-120"/>
              </a:rPr>
              <a:t>GAN modelleri kullanılarak, siyah-beyaz ya da soluk fotoğraflar gerçekçi bir şekilde yeniden renklendirilir ve detaylandırılır.</a:t>
            </a:r>
            <a:endParaRPr lang="en-US" sz="1931" dirty="0"/>
          </a:p>
        </p:txBody>
      </p:sp>
      <p:pic>
        <p:nvPicPr>
          <p:cNvPr id="14" name="Image 4" descr="preencoded.png"/>
          <p:cNvPicPr>
            <a:picLocks noChangeAspect="1"/>
          </p:cNvPicPr>
          <p:nvPr/>
        </p:nvPicPr>
        <p:blipFill>
          <a:blip r:embed="rId7"/>
          <a:stretch>
            <a:fillRect/>
          </a:stretch>
        </p:blipFill>
        <p:spPr>
          <a:xfrm>
            <a:off x="10743843" y="2608064"/>
            <a:ext cx="2876907" cy="1777960"/>
          </a:xfrm>
          <a:prstGeom prst="rect">
            <a:avLst/>
          </a:prstGeom>
        </p:spPr>
      </p:pic>
      <p:sp>
        <p:nvSpPr>
          <p:cNvPr id="15" name="Text 8"/>
          <p:cNvSpPr/>
          <p:nvPr/>
        </p:nvSpPr>
        <p:spPr>
          <a:xfrm>
            <a:off x="10743843" y="4692610"/>
            <a:ext cx="2876907" cy="360759"/>
          </a:xfrm>
          <a:prstGeom prst="rect">
            <a:avLst/>
          </a:prstGeom>
          <a:noFill/>
          <a:ln/>
        </p:spPr>
        <p:txBody>
          <a:bodyPr wrap="none" rtlCol="0" anchor="t"/>
          <a:lstStyle/>
          <a:p>
            <a:pPr marL="0" indent="0" algn="l">
              <a:lnSpc>
                <a:spcPts val="2840"/>
              </a:lnSpc>
              <a:buNone/>
            </a:pPr>
            <a:r>
              <a:rPr lang="en-US" sz="2272" b="1" kern="0" spc="-45" dirty="0">
                <a:solidFill>
                  <a:srgbClr val="272525"/>
                </a:solidFill>
                <a:latin typeface="adonis-web" pitchFamily="34" charset="0"/>
                <a:ea typeface="adonis-web" pitchFamily="34" charset="-122"/>
                <a:cs typeface="adonis-web" pitchFamily="34" charset="-120"/>
              </a:rPr>
              <a:t>Kalite Kontrolü</a:t>
            </a:r>
            <a:endParaRPr lang="en-US" sz="2272" dirty="0"/>
          </a:p>
        </p:txBody>
      </p:sp>
      <p:sp>
        <p:nvSpPr>
          <p:cNvPr id="16" name="Text 9"/>
          <p:cNvSpPr/>
          <p:nvPr/>
        </p:nvSpPr>
        <p:spPr>
          <a:xfrm>
            <a:off x="10743843" y="5200531"/>
            <a:ext cx="3098281" cy="1962150"/>
          </a:xfrm>
          <a:prstGeom prst="rect">
            <a:avLst/>
          </a:prstGeom>
          <a:noFill/>
          <a:ln/>
        </p:spPr>
        <p:txBody>
          <a:bodyPr wrap="square" rtlCol="0" anchor="t"/>
          <a:lstStyle/>
          <a:p>
            <a:pPr marL="0" indent="0" algn="l">
              <a:lnSpc>
                <a:spcPts val="3090"/>
              </a:lnSpc>
              <a:buNone/>
            </a:pPr>
            <a:r>
              <a:rPr lang="en-US" sz="1931" kern="0" spc="-39" dirty="0">
                <a:solidFill>
                  <a:srgbClr val="272525"/>
                </a:solidFill>
                <a:latin typeface="Source Sans Pro" pitchFamily="34" charset="0"/>
                <a:ea typeface="Source Sans Pro" pitchFamily="34" charset="-122"/>
                <a:cs typeface="Source Sans Pro" pitchFamily="34" charset="-120"/>
              </a:rPr>
              <a:t>Son olarak, yeniden canlandırılan fotoğrafların gerçekçiliği ve görsel kalitesi kontrol edilerek gerekli iyileştirmeler yapılır.</a:t>
            </a:r>
            <a:endParaRPr lang="en-US" sz="1931" dirty="0"/>
          </a:p>
        </p:txBody>
      </p:sp>
    </p:spTree>
    <p:extLst>
      <p:ext uri="{BB962C8B-B14F-4D97-AF65-F5344CB8AC3E}">
        <p14:creationId xmlns:p14="http://schemas.microsoft.com/office/powerpoint/2010/main" val="2312515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62996" y="562570"/>
            <a:ext cx="10091023" cy="600908"/>
          </a:xfrm>
          <a:prstGeom prst="rect">
            <a:avLst/>
          </a:prstGeom>
          <a:noFill/>
          <a:ln/>
        </p:spPr>
        <p:txBody>
          <a:bodyPr wrap="none" rtlCol="0" anchor="t"/>
          <a:lstStyle/>
          <a:p>
            <a:pPr marL="0" indent="0">
              <a:lnSpc>
                <a:spcPts val="4732"/>
              </a:lnSpc>
              <a:buNone/>
            </a:pPr>
            <a:r>
              <a:rPr lang="en-US" sz="3785" b="1" kern="0" spc="-76" dirty="0">
                <a:solidFill>
                  <a:srgbClr val="000000"/>
                </a:solidFill>
                <a:latin typeface="adonis-web" pitchFamily="34" charset="0"/>
                <a:ea typeface="adonis-web" pitchFamily="34" charset="-122"/>
                <a:cs typeface="adonis-web" pitchFamily="34" charset="-120"/>
              </a:rPr>
              <a:t>Eski Fotoğrafları Yeniden Canlandırmanın Geleceği</a:t>
            </a:r>
            <a:endParaRPr lang="en-US" sz="3785" dirty="0"/>
          </a:p>
        </p:txBody>
      </p:sp>
      <p:pic>
        <p:nvPicPr>
          <p:cNvPr id="5" name="Image 1" descr="preencoded.png"/>
          <p:cNvPicPr>
            <a:picLocks noChangeAspect="1"/>
          </p:cNvPicPr>
          <p:nvPr/>
        </p:nvPicPr>
        <p:blipFill>
          <a:blip r:embed="rId4"/>
          <a:stretch>
            <a:fillRect/>
          </a:stretch>
        </p:blipFill>
        <p:spPr>
          <a:xfrm>
            <a:off x="3822382" y="1572101"/>
            <a:ext cx="1733193" cy="1485186"/>
          </a:xfrm>
          <a:prstGeom prst="rect">
            <a:avLst/>
          </a:prstGeom>
        </p:spPr>
      </p:pic>
      <p:sp>
        <p:nvSpPr>
          <p:cNvPr id="6" name="Text 2"/>
          <p:cNvSpPr/>
          <p:nvPr/>
        </p:nvSpPr>
        <p:spPr>
          <a:xfrm>
            <a:off x="4618792" y="2302431"/>
            <a:ext cx="140256" cy="408623"/>
          </a:xfrm>
          <a:prstGeom prst="rect">
            <a:avLst/>
          </a:prstGeom>
          <a:noFill/>
          <a:ln/>
        </p:spPr>
        <p:txBody>
          <a:bodyPr wrap="none" rtlCol="0" anchor="t"/>
          <a:lstStyle/>
          <a:p>
            <a:pPr marL="0" indent="0" algn="ctr">
              <a:lnSpc>
                <a:spcPts val="3218"/>
              </a:lnSpc>
              <a:buNone/>
            </a:pPr>
            <a:r>
              <a:rPr lang="en-US" sz="2011" b="1" kern="0" spc="-40" dirty="0">
                <a:solidFill>
                  <a:srgbClr val="272525"/>
                </a:solidFill>
                <a:latin typeface="adonis-web" pitchFamily="34" charset="0"/>
                <a:ea typeface="adonis-web" pitchFamily="34" charset="-122"/>
                <a:cs typeface="adonis-web" pitchFamily="34" charset="-120"/>
              </a:rPr>
              <a:t>1</a:t>
            </a:r>
            <a:endParaRPr lang="en-US" sz="2011" dirty="0"/>
          </a:p>
        </p:txBody>
      </p:sp>
      <p:sp>
        <p:nvSpPr>
          <p:cNvPr id="7" name="Text 3"/>
          <p:cNvSpPr/>
          <p:nvPr/>
        </p:nvSpPr>
        <p:spPr>
          <a:xfrm>
            <a:off x="5759887" y="1939766"/>
            <a:ext cx="2403753" cy="300395"/>
          </a:xfrm>
          <a:prstGeom prst="rect">
            <a:avLst/>
          </a:prstGeom>
          <a:noFill/>
          <a:ln/>
        </p:spPr>
        <p:txBody>
          <a:bodyPr wrap="none" rtlCol="0" anchor="t"/>
          <a:lstStyle/>
          <a:p>
            <a:pPr marL="0" indent="0" algn="l">
              <a:lnSpc>
                <a:spcPts val="2366"/>
              </a:lnSpc>
              <a:buNone/>
            </a:pPr>
            <a:r>
              <a:rPr lang="en-US" sz="1893" b="1" kern="0" spc="-38" dirty="0">
                <a:solidFill>
                  <a:srgbClr val="272525"/>
                </a:solidFill>
                <a:latin typeface="adonis-web" pitchFamily="34" charset="0"/>
                <a:ea typeface="adonis-web" pitchFamily="34" charset="-122"/>
                <a:cs typeface="adonis-web" pitchFamily="34" charset="-120"/>
              </a:rPr>
              <a:t>Yapay Zeka Gelişimi</a:t>
            </a:r>
            <a:endParaRPr lang="en-US" sz="1893" dirty="0"/>
          </a:p>
        </p:txBody>
      </p:sp>
      <p:sp>
        <p:nvSpPr>
          <p:cNvPr id="8" name="Text 4"/>
          <p:cNvSpPr/>
          <p:nvPr/>
        </p:nvSpPr>
        <p:spPr>
          <a:xfrm>
            <a:off x="5759887" y="2362676"/>
            <a:ext cx="5318284" cy="326827"/>
          </a:xfrm>
          <a:prstGeom prst="rect">
            <a:avLst/>
          </a:prstGeom>
          <a:noFill/>
          <a:ln/>
        </p:spPr>
        <p:txBody>
          <a:bodyPr wrap="none" rtlCol="0" anchor="t"/>
          <a:lstStyle/>
          <a:p>
            <a:pPr marL="0" indent="0" algn="l">
              <a:lnSpc>
                <a:spcPts val="2574"/>
              </a:lnSpc>
              <a:buNone/>
            </a:pPr>
            <a:r>
              <a:rPr lang="en-US" sz="1609" kern="0" spc="-32" dirty="0">
                <a:solidFill>
                  <a:srgbClr val="272525"/>
                </a:solidFill>
                <a:latin typeface="Source Sans Pro" pitchFamily="34" charset="0"/>
                <a:ea typeface="Source Sans Pro" pitchFamily="34" charset="-122"/>
                <a:cs typeface="Source Sans Pro" pitchFamily="34" charset="-120"/>
              </a:rPr>
              <a:t>Daha gelişmiş GAN modelleri ile daha gerçekçi ve detaylı yenileme</a:t>
            </a:r>
            <a:endParaRPr lang="en-US" sz="1609" dirty="0"/>
          </a:p>
        </p:txBody>
      </p:sp>
      <p:sp>
        <p:nvSpPr>
          <p:cNvPr id="9" name="Shape 5"/>
          <p:cNvSpPr/>
          <p:nvPr/>
        </p:nvSpPr>
        <p:spPr>
          <a:xfrm>
            <a:off x="5606653" y="3059757"/>
            <a:ext cx="6909673" cy="20419"/>
          </a:xfrm>
          <a:prstGeom prst="roundRect">
            <a:avLst>
              <a:gd name="adj" fmla="val 450290"/>
            </a:avLst>
          </a:prstGeom>
          <a:solidFill>
            <a:srgbClr val="D6BADD"/>
          </a:solidFill>
          <a:ln/>
        </p:spPr>
      </p:sp>
      <p:pic>
        <p:nvPicPr>
          <p:cNvPr id="10" name="Image 2" descr="preencoded.png"/>
          <p:cNvPicPr>
            <a:picLocks noChangeAspect="1"/>
          </p:cNvPicPr>
          <p:nvPr/>
        </p:nvPicPr>
        <p:blipFill>
          <a:blip r:embed="rId5"/>
          <a:stretch>
            <a:fillRect/>
          </a:stretch>
        </p:blipFill>
        <p:spPr>
          <a:xfrm>
            <a:off x="2955846" y="3108365"/>
            <a:ext cx="3466386" cy="1485186"/>
          </a:xfrm>
          <a:prstGeom prst="rect">
            <a:avLst/>
          </a:prstGeom>
        </p:spPr>
      </p:pic>
      <p:sp>
        <p:nvSpPr>
          <p:cNvPr id="11" name="Text 6"/>
          <p:cNvSpPr/>
          <p:nvPr/>
        </p:nvSpPr>
        <p:spPr>
          <a:xfrm>
            <a:off x="4618792" y="3646646"/>
            <a:ext cx="140256" cy="408623"/>
          </a:xfrm>
          <a:prstGeom prst="rect">
            <a:avLst/>
          </a:prstGeom>
          <a:noFill/>
          <a:ln/>
        </p:spPr>
        <p:txBody>
          <a:bodyPr wrap="none" rtlCol="0" anchor="t"/>
          <a:lstStyle/>
          <a:p>
            <a:pPr marL="0" indent="0" algn="ctr">
              <a:lnSpc>
                <a:spcPts val="3218"/>
              </a:lnSpc>
              <a:buNone/>
            </a:pPr>
            <a:r>
              <a:rPr lang="en-US" sz="2011" b="1" kern="0" spc="-40" dirty="0">
                <a:solidFill>
                  <a:srgbClr val="272525"/>
                </a:solidFill>
                <a:latin typeface="adonis-web" pitchFamily="34" charset="0"/>
                <a:ea typeface="adonis-web" pitchFamily="34" charset="-122"/>
                <a:cs typeface="adonis-web" pitchFamily="34" charset="-120"/>
              </a:rPr>
              <a:t>2</a:t>
            </a:r>
            <a:endParaRPr lang="en-US" sz="2011" dirty="0"/>
          </a:p>
        </p:txBody>
      </p:sp>
      <p:sp>
        <p:nvSpPr>
          <p:cNvPr id="12" name="Text 7"/>
          <p:cNvSpPr/>
          <p:nvPr/>
        </p:nvSpPr>
        <p:spPr>
          <a:xfrm>
            <a:off x="6626543" y="3476030"/>
            <a:ext cx="2564725" cy="300395"/>
          </a:xfrm>
          <a:prstGeom prst="rect">
            <a:avLst/>
          </a:prstGeom>
          <a:noFill/>
          <a:ln/>
        </p:spPr>
        <p:txBody>
          <a:bodyPr wrap="none" rtlCol="0" anchor="t"/>
          <a:lstStyle/>
          <a:p>
            <a:pPr marL="0" indent="0" algn="l">
              <a:lnSpc>
                <a:spcPts val="2366"/>
              </a:lnSpc>
              <a:buNone/>
            </a:pPr>
            <a:r>
              <a:rPr lang="en-US" sz="1893" b="1" kern="0" spc="-38" dirty="0">
                <a:solidFill>
                  <a:srgbClr val="272525"/>
                </a:solidFill>
                <a:latin typeface="adonis-web" pitchFamily="34" charset="0"/>
                <a:ea typeface="adonis-web" pitchFamily="34" charset="-122"/>
                <a:cs typeface="adonis-web" pitchFamily="34" charset="-120"/>
              </a:rPr>
              <a:t>Otomatikleştirilmiş Süreç</a:t>
            </a:r>
            <a:endParaRPr lang="en-US" sz="1893" dirty="0"/>
          </a:p>
        </p:txBody>
      </p:sp>
      <p:sp>
        <p:nvSpPr>
          <p:cNvPr id="13" name="Text 8"/>
          <p:cNvSpPr/>
          <p:nvPr/>
        </p:nvSpPr>
        <p:spPr>
          <a:xfrm>
            <a:off x="6626543" y="3898940"/>
            <a:ext cx="5602248" cy="326827"/>
          </a:xfrm>
          <a:prstGeom prst="rect">
            <a:avLst/>
          </a:prstGeom>
          <a:noFill/>
          <a:ln/>
        </p:spPr>
        <p:txBody>
          <a:bodyPr wrap="none" rtlCol="0" anchor="t"/>
          <a:lstStyle/>
          <a:p>
            <a:pPr marL="0" indent="0" algn="l">
              <a:lnSpc>
                <a:spcPts val="2574"/>
              </a:lnSpc>
              <a:buNone/>
            </a:pPr>
            <a:r>
              <a:rPr lang="en-US" sz="1609" kern="0" spc="-32" dirty="0">
                <a:solidFill>
                  <a:srgbClr val="272525"/>
                </a:solidFill>
                <a:latin typeface="Source Sans Pro" pitchFamily="34" charset="0"/>
                <a:ea typeface="Source Sans Pro" pitchFamily="34" charset="-122"/>
                <a:cs typeface="Source Sans Pro" pitchFamily="34" charset="-120"/>
              </a:rPr>
              <a:t>Tarama, iyileştirme ve canlandırma aşamalarının otomatikleştirilmesi</a:t>
            </a:r>
            <a:endParaRPr lang="en-US" sz="1609" dirty="0"/>
          </a:p>
        </p:txBody>
      </p:sp>
      <p:sp>
        <p:nvSpPr>
          <p:cNvPr id="14" name="Shape 9"/>
          <p:cNvSpPr/>
          <p:nvPr/>
        </p:nvSpPr>
        <p:spPr>
          <a:xfrm>
            <a:off x="6473309" y="4596021"/>
            <a:ext cx="6043017" cy="20419"/>
          </a:xfrm>
          <a:prstGeom prst="roundRect">
            <a:avLst>
              <a:gd name="adj" fmla="val 450290"/>
            </a:avLst>
          </a:prstGeom>
          <a:solidFill>
            <a:srgbClr val="D6BADD"/>
          </a:solidFill>
          <a:ln/>
        </p:spPr>
      </p:sp>
      <p:pic>
        <p:nvPicPr>
          <p:cNvPr id="15" name="Image 3" descr="preencoded.png"/>
          <p:cNvPicPr>
            <a:picLocks noChangeAspect="1"/>
          </p:cNvPicPr>
          <p:nvPr/>
        </p:nvPicPr>
        <p:blipFill>
          <a:blip r:embed="rId6"/>
          <a:stretch>
            <a:fillRect/>
          </a:stretch>
        </p:blipFill>
        <p:spPr>
          <a:xfrm>
            <a:off x="2089190" y="4644628"/>
            <a:ext cx="5199578" cy="1485186"/>
          </a:xfrm>
          <a:prstGeom prst="rect">
            <a:avLst/>
          </a:prstGeom>
        </p:spPr>
      </p:pic>
      <p:sp>
        <p:nvSpPr>
          <p:cNvPr id="16" name="Text 10"/>
          <p:cNvSpPr/>
          <p:nvPr/>
        </p:nvSpPr>
        <p:spPr>
          <a:xfrm>
            <a:off x="4618792" y="5182910"/>
            <a:ext cx="140256" cy="408623"/>
          </a:xfrm>
          <a:prstGeom prst="rect">
            <a:avLst/>
          </a:prstGeom>
          <a:noFill/>
          <a:ln/>
        </p:spPr>
        <p:txBody>
          <a:bodyPr wrap="none" rtlCol="0" anchor="t"/>
          <a:lstStyle/>
          <a:p>
            <a:pPr marL="0" indent="0" algn="ctr">
              <a:lnSpc>
                <a:spcPts val="3218"/>
              </a:lnSpc>
              <a:buNone/>
            </a:pPr>
            <a:r>
              <a:rPr lang="en-US" sz="2011" b="1" kern="0" spc="-40" dirty="0">
                <a:solidFill>
                  <a:srgbClr val="272525"/>
                </a:solidFill>
                <a:latin typeface="adonis-web" pitchFamily="34" charset="0"/>
                <a:ea typeface="adonis-web" pitchFamily="34" charset="-122"/>
                <a:cs typeface="adonis-web" pitchFamily="34" charset="-120"/>
              </a:rPr>
              <a:t>3</a:t>
            </a:r>
            <a:endParaRPr lang="en-US" sz="2011" dirty="0"/>
          </a:p>
        </p:txBody>
      </p:sp>
      <p:sp>
        <p:nvSpPr>
          <p:cNvPr id="17" name="Text 11"/>
          <p:cNvSpPr/>
          <p:nvPr/>
        </p:nvSpPr>
        <p:spPr>
          <a:xfrm>
            <a:off x="7493079" y="4848939"/>
            <a:ext cx="2403753" cy="300395"/>
          </a:xfrm>
          <a:prstGeom prst="rect">
            <a:avLst/>
          </a:prstGeom>
          <a:noFill/>
          <a:ln/>
        </p:spPr>
        <p:txBody>
          <a:bodyPr wrap="none" rtlCol="0" anchor="t"/>
          <a:lstStyle/>
          <a:p>
            <a:pPr marL="0" indent="0" algn="l">
              <a:lnSpc>
                <a:spcPts val="2366"/>
              </a:lnSpc>
              <a:buNone/>
            </a:pPr>
            <a:r>
              <a:rPr lang="en-US" sz="1893" b="1" kern="0" spc="-38" dirty="0">
                <a:solidFill>
                  <a:srgbClr val="272525"/>
                </a:solidFill>
                <a:latin typeface="adonis-web" pitchFamily="34" charset="0"/>
                <a:ea typeface="adonis-web" pitchFamily="34" charset="-122"/>
                <a:cs typeface="adonis-web" pitchFamily="34" charset="-120"/>
              </a:rPr>
              <a:t>Bulut Tabanlı Çözümler</a:t>
            </a:r>
            <a:endParaRPr lang="en-US" sz="1893" dirty="0"/>
          </a:p>
        </p:txBody>
      </p:sp>
      <p:sp>
        <p:nvSpPr>
          <p:cNvPr id="18" name="Text 12"/>
          <p:cNvSpPr/>
          <p:nvPr/>
        </p:nvSpPr>
        <p:spPr>
          <a:xfrm>
            <a:off x="7493079" y="5271849"/>
            <a:ext cx="4870013" cy="653653"/>
          </a:xfrm>
          <a:prstGeom prst="rect">
            <a:avLst/>
          </a:prstGeom>
          <a:noFill/>
          <a:ln/>
        </p:spPr>
        <p:txBody>
          <a:bodyPr wrap="square" rtlCol="0" anchor="t"/>
          <a:lstStyle/>
          <a:p>
            <a:pPr marL="0" indent="0" algn="l">
              <a:lnSpc>
                <a:spcPts val="2574"/>
              </a:lnSpc>
              <a:buNone/>
            </a:pPr>
            <a:r>
              <a:rPr lang="en-US" sz="1609" kern="0" spc="-32" dirty="0">
                <a:solidFill>
                  <a:srgbClr val="272525"/>
                </a:solidFill>
                <a:latin typeface="Source Sans Pro" pitchFamily="34" charset="0"/>
                <a:ea typeface="Source Sans Pro" pitchFamily="34" charset="-122"/>
                <a:cs typeface="Source Sans Pro" pitchFamily="34" charset="-120"/>
              </a:rPr>
              <a:t>Kullanıcıların fotoğraflarını yeniden canlandırmak için bulut teknolojisi kullanımı</a:t>
            </a:r>
            <a:endParaRPr lang="en-US" sz="1609" dirty="0"/>
          </a:p>
        </p:txBody>
      </p:sp>
      <p:sp>
        <p:nvSpPr>
          <p:cNvPr id="19" name="Text 13"/>
          <p:cNvSpPr/>
          <p:nvPr/>
        </p:nvSpPr>
        <p:spPr>
          <a:xfrm>
            <a:off x="2062996" y="6359604"/>
            <a:ext cx="10504408" cy="1307306"/>
          </a:xfrm>
          <a:prstGeom prst="rect">
            <a:avLst/>
          </a:prstGeom>
          <a:noFill/>
          <a:ln/>
        </p:spPr>
        <p:txBody>
          <a:bodyPr wrap="square" rtlCol="0" anchor="t"/>
          <a:lstStyle/>
          <a:p>
            <a:pPr marL="0" indent="0">
              <a:lnSpc>
                <a:spcPts val="2574"/>
              </a:lnSpc>
              <a:buNone/>
            </a:pPr>
            <a:r>
              <a:rPr lang="en-US" sz="1609" kern="0" spc="-32" dirty="0">
                <a:solidFill>
                  <a:srgbClr val="272525"/>
                </a:solidFill>
                <a:latin typeface="Source Sans Pro" pitchFamily="34" charset="0"/>
                <a:ea typeface="Source Sans Pro" pitchFamily="34" charset="-122"/>
                <a:cs typeface="Source Sans Pro" pitchFamily="34" charset="-120"/>
              </a:rPr>
              <a:t>Eski fotoğrafları yeniden canlandırma teknolojisi, gelecekte daha da gelişecek ve kullanıcı dostu hale gelecek. Yapay zeka tabanlı GAN modelleri, görüntüleri daha gerçekçi ve detaylı bir şekilde yeniden yaratabilecek. Süreç, tarama, iyileştirme ve canlandırma aşamalarında daha otomatize hale gelecek. Ayrıca, bulut teknolojisi kullanılarak kullanıcıların fotoğraflarını kolayca yeniden canlandırabilecekleri çözümler sunulacak.</a:t>
            </a:r>
            <a:endParaRPr lang="en-US" sz="1609"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2638544"/>
            <a:ext cx="7415927" cy="1002030"/>
          </a:xfrm>
          <a:prstGeom prst="rect">
            <a:avLst/>
          </a:prstGeom>
          <a:noFill/>
          <a:ln/>
        </p:spPr>
        <p:txBody>
          <a:bodyPr wrap="none" rtlCol="0" anchor="t"/>
          <a:lstStyle/>
          <a:p>
            <a:pPr marL="0" indent="0">
              <a:lnSpc>
                <a:spcPts val="7890"/>
              </a:lnSpc>
              <a:buNone/>
            </a:pPr>
            <a:r>
              <a:rPr lang="en-US" sz="6312" b="1" kern="0" spc="-126" dirty="0">
                <a:solidFill>
                  <a:srgbClr val="000000"/>
                </a:solidFill>
                <a:latin typeface="adonis-web" pitchFamily="34" charset="0"/>
                <a:ea typeface="adonis-web" pitchFamily="34" charset="-122"/>
                <a:cs typeface="adonis-web" pitchFamily="34" charset="-120"/>
              </a:rPr>
              <a:t>Sonuç ve Öneriler</a:t>
            </a:r>
            <a:endParaRPr lang="en-US" sz="6312" dirty="0"/>
          </a:p>
        </p:txBody>
      </p:sp>
      <p:sp>
        <p:nvSpPr>
          <p:cNvPr id="6" name="Text 2"/>
          <p:cNvSpPr/>
          <p:nvPr/>
        </p:nvSpPr>
        <p:spPr>
          <a:xfrm>
            <a:off x="6350437" y="4010857"/>
            <a:ext cx="7822763" cy="3540825"/>
          </a:xfrm>
          <a:prstGeom prst="rect">
            <a:avLst/>
          </a:prstGeom>
          <a:noFill/>
          <a:ln/>
        </p:spPr>
        <p:txBody>
          <a:bodyPr wrap="square" rtlCol="0" anchor="t"/>
          <a:lstStyle/>
          <a:p>
            <a:pPr marL="0" indent="0">
              <a:lnSpc>
                <a:spcPts val="3110"/>
              </a:lnSpc>
              <a:buNone/>
            </a:pPr>
            <a:r>
              <a:rPr lang="en-US" sz="1944" kern="0" spc="-39" dirty="0">
                <a:solidFill>
                  <a:srgbClr val="272525"/>
                </a:solidFill>
                <a:ea typeface="Source Sans Pro" pitchFamily="34" charset="-122"/>
                <a:cs typeface="Source Sans Pro" pitchFamily="34" charset="-120"/>
              </a:rPr>
              <a:t>Eski </a:t>
            </a:r>
            <a:r>
              <a:rPr lang="en-US" sz="1944" kern="0" spc="-39" dirty="0" err="1" smtClean="0">
                <a:solidFill>
                  <a:srgbClr val="272525"/>
                </a:solidFill>
                <a:ea typeface="Source Sans Pro" pitchFamily="34" charset="-122"/>
                <a:cs typeface="Source Sans Pro" pitchFamily="34" charset="-120"/>
              </a:rPr>
              <a:t>foto</a:t>
            </a:r>
            <a:r>
              <a:rPr lang="tr-TR" sz="1944" kern="0" spc="-39" dirty="0" err="1" smtClean="0">
                <a:solidFill>
                  <a:srgbClr val="272525"/>
                </a:solidFill>
                <a:ea typeface="Source Sans Pro" pitchFamily="34" charset="-122"/>
                <a:cs typeface="Source Sans Pro" pitchFamily="34" charset="-120"/>
              </a:rPr>
              <a:t>ğr</a:t>
            </a:r>
            <a:r>
              <a:rPr lang="en-US" sz="1944" kern="0" spc="-39" dirty="0" smtClean="0">
                <a:solidFill>
                  <a:srgbClr val="272525"/>
                </a:solidFill>
                <a:ea typeface="Source Sans Pro" pitchFamily="34" charset="-122"/>
                <a:cs typeface="Source Sans Pro" pitchFamily="34" charset="-120"/>
              </a:rPr>
              <a:t>afları </a:t>
            </a:r>
            <a:r>
              <a:rPr lang="en-US" sz="1944" kern="0" spc="-39" dirty="0">
                <a:solidFill>
                  <a:srgbClr val="272525"/>
                </a:solidFill>
                <a:ea typeface="Source Sans Pro" pitchFamily="34" charset="-122"/>
                <a:cs typeface="Source Sans Pro" pitchFamily="34" charset="-120"/>
              </a:rPr>
              <a:t>yeniden canlandırma teknolojisi, </a:t>
            </a:r>
            <a:r>
              <a:rPr lang="en-US" sz="1944" kern="0" spc="-39" dirty="0" err="1" smtClean="0">
                <a:solidFill>
                  <a:srgbClr val="272525"/>
                </a:solidFill>
                <a:ea typeface="Source Sans Pro" pitchFamily="34" charset="-122"/>
                <a:cs typeface="Source Sans Pro" pitchFamily="34" charset="-120"/>
              </a:rPr>
              <a:t>geçmiş</a:t>
            </a:r>
            <a:r>
              <a:rPr lang="tr-TR" sz="1944" kern="0" spc="-39" dirty="0" smtClean="0">
                <a:solidFill>
                  <a:srgbClr val="272525"/>
                </a:solidFill>
                <a:ea typeface="Source Sans Pro" pitchFamily="34" charset="-122"/>
                <a:cs typeface="Source Sans Pro" pitchFamily="34" charset="-120"/>
              </a:rPr>
              <a:t>t</a:t>
            </a:r>
            <a:r>
              <a:rPr lang="en-US" sz="1944" kern="0" spc="-39" dirty="0" smtClean="0">
                <a:solidFill>
                  <a:srgbClr val="272525"/>
                </a:solidFill>
                <a:ea typeface="Source Sans Pro" pitchFamily="34" charset="-122"/>
                <a:cs typeface="Source Sans Pro" pitchFamily="34" charset="-120"/>
              </a:rPr>
              <a:t>eki </a:t>
            </a:r>
            <a:r>
              <a:rPr lang="en-US" sz="1944" kern="0" spc="-39" dirty="0">
                <a:solidFill>
                  <a:srgbClr val="272525"/>
                </a:solidFill>
                <a:ea typeface="Source Sans Pro" pitchFamily="34" charset="-122"/>
                <a:cs typeface="Source Sans Pro" pitchFamily="34" charset="-120"/>
              </a:rPr>
              <a:t>değerli anılarımızı daha canlı ve görsel bir </a:t>
            </a:r>
            <a:r>
              <a:rPr lang="tr-TR" sz="1944" kern="0" spc="-39" dirty="0" smtClean="0">
                <a:solidFill>
                  <a:srgbClr val="272525"/>
                </a:solidFill>
                <a:ea typeface="Source Sans Pro" pitchFamily="34" charset="-122"/>
                <a:cs typeface="Source Sans Pro" pitchFamily="34" charset="-120"/>
              </a:rPr>
              <a:t>şekilde </a:t>
            </a:r>
            <a:r>
              <a:rPr lang="en-US" sz="1944" kern="0" spc="-39" dirty="0" smtClean="0">
                <a:solidFill>
                  <a:srgbClr val="272525"/>
                </a:solidFill>
                <a:ea typeface="Source Sans Pro" pitchFamily="34" charset="-122"/>
                <a:cs typeface="Source Sans Pro" pitchFamily="34" charset="-120"/>
              </a:rPr>
              <a:t>yeniden </a:t>
            </a:r>
            <a:r>
              <a:rPr lang="en-US" sz="1944" kern="0" spc="-39" dirty="0">
                <a:solidFill>
                  <a:srgbClr val="272525"/>
                </a:solidFill>
                <a:ea typeface="Source Sans Pro" pitchFamily="34" charset="-122"/>
                <a:cs typeface="Source Sans Pro" pitchFamily="34" charset="-120"/>
              </a:rPr>
              <a:t>yaşatmamıza olanak sağlıyor. Gelecekte, daha </a:t>
            </a:r>
            <a:r>
              <a:rPr lang="tr-TR" sz="1944" kern="0" spc="-39" dirty="0" smtClean="0">
                <a:solidFill>
                  <a:srgbClr val="272525"/>
                </a:solidFill>
                <a:ea typeface="Source Sans Pro" pitchFamily="34" charset="-122"/>
                <a:cs typeface="Source Sans Pro" pitchFamily="34" charset="-120"/>
              </a:rPr>
              <a:t>gelişmiş </a:t>
            </a:r>
            <a:r>
              <a:rPr lang="en-US" sz="1944" kern="0" spc="-39" dirty="0" smtClean="0">
                <a:solidFill>
                  <a:srgbClr val="272525"/>
                </a:solidFill>
                <a:ea typeface="Source Sans Pro" pitchFamily="34" charset="-122"/>
                <a:cs typeface="Source Sans Pro" pitchFamily="34" charset="-120"/>
              </a:rPr>
              <a:t>yapay </a:t>
            </a:r>
            <a:r>
              <a:rPr lang="en-US" sz="1944" kern="0" spc="-39" dirty="0">
                <a:solidFill>
                  <a:srgbClr val="272525"/>
                </a:solidFill>
                <a:ea typeface="Source Sans Pro" pitchFamily="34" charset="-122"/>
                <a:cs typeface="Source Sans Pro" pitchFamily="34" charset="-120"/>
              </a:rPr>
              <a:t>zeka modellerinin kullanımıyla daha gerçekçi ve detaylı sonuçlar elde edilebilecek.</a:t>
            </a:r>
            <a:endParaRPr lang="en-US" sz="1944"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7856"/>
            <a:ext cx="14630400" cy="8229600"/>
          </a:xfrm>
          <a:prstGeom prst="rect">
            <a:avLst/>
          </a:prstGeom>
          <a:solidFill>
            <a:srgbClr val="FFFFFF">
              <a:alpha val="75000"/>
            </a:srgbClr>
          </a:solidFill>
          <a:ln/>
        </p:spPr>
      </p:sp>
      <p:sp>
        <p:nvSpPr>
          <p:cNvPr id="5" name="Text 1"/>
          <p:cNvSpPr/>
          <p:nvPr/>
        </p:nvSpPr>
        <p:spPr>
          <a:xfrm>
            <a:off x="611788" y="872020"/>
            <a:ext cx="15011840" cy="2004060"/>
          </a:xfrm>
          <a:prstGeom prst="rect">
            <a:avLst/>
          </a:prstGeom>
          <a:noFill/>
          <a:ln/>
        </p:spPr>
        <p:txBody>
          <a:bodyPr wrap="square" rtlCol="0" anchor="t"/>
          <a:lstStyle/>
          <a:p>
            <a:pPr>
              <a:lnSpc>
                <a:spcPts val="7890"/>
              </a:lnSpc>
            </a:pPr>
            <a:r>
              <a:rPr lang="tr-TR" sz="6312" kern="0" spc="-126" dirty="0" smtClean="0">
                <a:solidFill>
                  <a:srgbClr val="000000"/>
                </a:solidFill>
                <a:ea typeface="Source Sans Pro"/>
                <a:cs typeface="adonis-web" pitchFamily="34" charset="-120"/>
              </a:rPr>
              <a:t>Eski Fotoğrafları Yeniden Canlandırmak</a:t>
            </a:r>
            <a:endParaRPr lang="en-US" sz="6312" dirty="0">
              <a:ea typeface="Source Sans Pro"/>
            </a:endParaRPr>
          </a:p>
        </p:txBody>
      </p:sp>
      <p:sp>
        <p:nvSpPr>
          <p:cNvPr id="6" name="Text 2"/>
          <p:cNvSpPr/>
          <p:nvPr/>
        </p:nvSpPr>
        <p:spPr>
          <a:xfrm>
            <a:off x="1180880" y="2667917"/>
            <a:ext cx="12268639" cy="1975247"/>
          </a:xfrm>
          <a:prstGeom prst="rect">
            <a:avLst/>
          </a:prstGeom>
          <a:noFill/>
          <a:ln/>
        </p:spPr>
        <p:txBody>
          <a:bodyPr wrap="square" rtlCol="0" anchor="t"/>
          <a:lstStyle/>
          <a:p>
            <a:pPr>
              <a:lnSpc>
                <a:spcPts val="3110"/>
              </a:lnSpc>
            </a:pPr>
            <a:r>
              <a:rPr lang="en-US" sz="1944" kern="0" spc="-39" dirty="0">
                <a:solidFill>
                  <a:srgbClr val="272525"/>
                </a:solidFill>
                <a:ea typeface="Source Sans Pro" pitchFamily="34" charset="-122"/>
                <a:cs typeface="Source Sans Pro" pitchFamily="34" charset="-120"/>
              </a:rPr>
              <a:t>Eski fotoğraflar, geçmişin anılarını, tarihin önemli anlarını ve kişisel hatıraları saklar. Ancak zamanla, bu fotoğraflar solabilir, zarar görebilir veya detaylarını kaybedebilir. Geleneksel fotoğraf restorasyon yöntemleri bu problemlere çözüm getirmekte yetersiz kalabilir. Bu noktada, yapay zeka ve özellikle Generative Adversarial Networks (GAN'lar) devreye girer. GAN'lar, eski fotoğrafları canlandırmak ve yeniden hayat vermek için güçlü bir araçtır.Geçmişin </a:t>
            </a:r>
            <a:r>
              <a:rPr lang="en-US" sz="1944" kern="0" spc="-39" dirty="0">
                <a:solidFill>
                  <a:srgbClr val="272525"/>
                </a:solidFill>
                <a:ea typeface="Source Sans Pro" pitchFamily="34" charset="-122"/>
                <a:cs typeface="Source Sans Pro" pitchFamily="34" charset="-120"/>
              </a:rPr>
              <a:t>hatıralarını yeniden canlandırmak, kayıp zamanı geri getirmek ve sevdiklerimizin anılarını diri tutmak için eski fotoğrafları yeniden canlandırma teknolojisi büyük önem taşıyor. Bu teknik, siyah-beyaz veya solmuş görüntüleri canlı renklerle ve daha net detaylarla yeniden </a:t>
            </a:r>
            <a:r>
              <a:rPr lang="en-US" sz="1944" kern="0" spc="-39" dirty="0" smtClean="0">
                <a:solidFill>
                  <a:srgbClr val="272525"/>
                </a:solidFill>
                <a:ea typeface="Source Sans Pro" pitchFamily="34" charset="-122"/>
                <a:cs typeface="Source Sans Pro" pitchFamily="34" charset="-120"/>
              </a:rPr>
              <a:t>olu</a:t>
            </a:r>
            <a:r>
              <a:rPr lang="tr-TR" sz="1944" kern="0" spc="-39" dirty="0" smtClean="0">
                <a:solidFill>
                  <a:srgbClr val="272525"/>
                </a:solidFill>
                <a:ea typeface="Source Sans Pro" pitchFamily="34" charset="-122"/>
                <a:cs typeface="Source Sans Pro" pitchFamily="34" charset="-120"/>
              </a:rPr>
              <a:t>ş</a:t>
            </a:r>
            <a:r>
              <a:rPr lang="en-US" sz="1944" kern="0" spc="-39" dirty="0" smtClean="0">
                <a:solidFill>
                  <a:srgbClr val="272525"/>
                </a:solidFill>
                <a:ea typeface="Source Sans Pro" pitchFamily="34" charset="-122"/>
                <a:cs typeface="Source Sans Pro" pitchFamily="34" charset="-120"/>
              </a:rPr>
              <a:t>turmayı </a:t>
            </a:r>
            <a:r>
              <a:rPr lang="en-US" sz="1944" kern="0" spc="-39" dirty="0">
                <a:solidFill>
                  <a:srgbClr val="272525"/>
                </a:solidFill>
                <a:ea typeface="Source Sans Pro" pitchFamily="34" charset="-122"/>
                <a:cs typeface="Source Sans Pro" pitchFamily="34" charset="-120"/>
              </a:rPr>
              <a:t>mümkün kılıyor.</a:t>
            </a:r>
            <a:endParaRPr lang="en-US" sz="1944" dirty="0"/>
          </a:p>
        </p:txBody>
      </p:sp>
      <p:sp>
        <p:nvSpPr>
          <p:cNvPr id="7" name="Shape 3"/>
          <p:cNvSpPr/>
          <p:nvPr/>
        </p:nvSpPr>
        <p:spPr>
          <a:xfrm>
            <a:off x="864037" y="6230898"/>
            <a:ext cx="394930" cy="394930"/>
          </a:xfrm>
          <a:prstGeom prst="roundRect">
            <a:avLst>
              <a:gd name="adj" fmla="val 23151155"/>
            </a:avLst>
          </a:prstGeom>
          <a:noFill/>
          <a:ln w="7620">
            <a:solidFill>
              <a:srgbClr val="FFFFFF"/>
            </a:solidFill>
            <a:prstDash val="solid"/>
          </a:ln>
        </p:spPr>
      </p:sp>
    </p:spTree>
    <p:extLst>
      <p:ext uri="{BB962C8B-B14F-4D97-AF65-F5344CB8AC3E}">
        <p14:creationId xmlns:p14="http://schemas.microsoft.com/office/powerpoint/2010/main" val="2459660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5" name="Text 1"/>
          <p:cNvSpPr/>
          <p:nvPr/>
        </p:nvSpPr>
        <p:spPr>
          <a:xfrm>
            <a:off x="504497" y="769165"/>
            <a:ext cx="14267793" cy="1452086"/>
          </a:xfrm>
          <a:prstGeom prst="rect">
            <a:avLst/>
          </a:prstGeom>
          <a:noFill/>
          <a:ln/>
        </p:spPr>
        <p:txBody>
          <a:bodyPr wrap="square" rtlCol="0" anchor="t"/>
          <a:lstStyle/>
          <a:p>
            <a:pPr marL="0" indent="0">
              <a:lnSpc>
                <a:spcPts val="5718"/>
              </a:lnSpc>
              <a:buNone/>
            </a:pPr>
            <a:r>
              <a:rPr lang="en-US" sz="4574" b="1" kern="0" spc="-91" dirty="0">
                <a:solidFill>
                  <a:srgbClr val="000000"/>
                </a:solidFill>
                <a:latin typeface="adonis-web" pitchFamily="34" charset="0"/>
                <a:ea typeface="adonis-web" pitchFamily="34" charset="-122"/>
                <a:cs typeface="adonis-web" pitchFamily="34" charset="-120"/>
              </a:rPr>
              <a:t>Generative </a:t>
            </a:r>
            <a:r>
              <a:rPr lang="en-US" sz="4574" b="1" kern="0" spc="-91" dirty="0" err="1" smtClean="0">
                <a:solidFill>
                  <a:srgbClr val="000000"/>
                </a:solidFill>
                <a:latin typeface="adonis-web" pitchFamily="34" charset="0"/>
                <a:ea typeface="adonis-web" pitchFamily="34" charset="-122"/>
                <a:cs typeface="adonis-web" pitchFamily="34" charset="-120"/>
              </a:rPr>
              <a:t>Advers</a:t>
            </a:r>
            <a:r>
              <a:rPr lang="tr-TR" sz="4574" b="1" kern="0" spc="-91" dirty="0" smtClean="0">
                <a:solidFill>
                  <a:srgbClr val="000000"/>
                </a:solidFill>
                <a:latin typeface="adonis-web" pitchFamily="34" charset="0"/>
                <a:ea typeface="adonis-web" pitchFamily="34" charset="-122"/>
                <a:cs typeface="adonis-web" pitchFamily="34" charset="-120"/>
              </a:rPr>
              <a:t>a</a:t>
            </a:r>
            <a:r>
              <a:rPr lang="en-US" sz="4574" b="1" kern="0" spc="-91" dirty="0" smtClean="0">
                <a:solidFill>
                  <a:srgbClr val="000000"/>
                </a:solidFill>
                <a:latin typeface="adonis-web" pitchFamily="34" charset="0"/>
                <a:ea typeface="adonis-web" pitchFamily="34" charset="-122"/>
                <a:cs typeface="adonis-web" pitchFamily="34" charset="-120"/>
              </a:rPr>
              <a:t>rial </a:t>
            </a:r>
            <a:r>
              <a:rPr lang="en-US" sz="4574" b="1" kern="0" spc="-91" dirty="0">
                <a:solidFill>
                  <a:srgbClr val="000000"/>
                </a:solidFill>
                <a:latin typeface="adonis-web" pitchFamily="34" charset="0"/>
                <a:ea typeface="adonis-web" pitchFamily="34" charset="-122"/>
                <a:cs typeface="adonis-web" pitchFamily="34" charset="-120"/>
              </a:rPr>
              <a:t>Networks (GAN'lar) nedir?</a:t>
            </a:r>
            <a:endParaRPr lang="en-US" sz="4574" dirty="0"/>
          </a:p>
        </p:txBody>
      </p:sp>
      <p:sp>
        <p:nvSpPr>
          <p:cNvPr id="6" name="Text 2"/>
          <p:cNvSpPr/>
          <p:nvPr/>
        </p:nvSpPr>
        <p:spPr>
          <a:xfrm>
            <a:off x="6909346" y="2859730"/>
            <a:ext cx="7415927" cy="2765346"/>
          </a:xfrm>
          <a:prstGeom prst="rect">
            <a:avLst/>
          </a:prstGeom>
          <a:noFill/>
          <a:ln/>
        </p:spPr>
        <p:txBody>
          <a:bodyPr wrap="square" rtlCol="0" anchor="t"/>
          <a:lstStyle/>
          <a:p>
            <a:pPr marL="0" indent="0">
              <a:lnSpc>
                <a:spcPts val="3110"/>
              </a:lnSpc>
              <a:buNone/>
            </a:pPr>
            <a:r>
              <a:rPr lang="en-US" sz="1944" kern="0" spc="-39" dirty="0">
                <a:solidFill>
                  <a:srgbClr val="272525"/>
                </a:solidFill>
                <a:ea typeface="Source Sans Pro" pitchFamily="34" charset="-122"/>
                <a:cs typeface="Source Sans Pro" pitchFamily="34" charset="-120"/>
              </a:rPr>
              <a:t>Generative Adversarial Networks (GAN'lar), yapay zeka ve makine </a:t>
            </a:r>
            <a:r>
              <a:rPr lang="tr-TR" sz="1944" kern="0" spc="-39" dirty="0" smtClean="0">
                <a:solidFill>
                  <a:srgbClr val="272525"/>
                </a:solidFill>
                <a:ea typeface="Source Sans Pro" pitchFamily="34" charset="-122"/>
                <a:cs typeface="Source Sans Pro" pitchFamily="34" charset="-120"/>
              </a:rPr>
              <a:t>ögrenmesi </a:t>
            </a:r>
            <a:r>
              <a:rPr lang="en-US" sz="1944" kern="0" spc="-39" dirty="0" smtClean="0">
                <a:solidFill>
                  <a:srgbClr val="272525"/>
                </a:solidFill>
                <a:ea typeface="Source Sans Pro" pitchFamily="34" charset="-122"/>
                <a:cs typeface="Source Sans Pro" pitchFamily="34" charset="-120"/>
              </a:rPr>
              <a:t>alanında </a:t>
            </a:r>
            <a:r>
              <a:rPr lang="en-US" sz="1944" kern="0" spc="-39" dirty="0">
                <a:solidFill>
                  <a:srgbClr val="272525"/>
                </a:solidFill>
                <a:ea typeface="Source Sans Pro" pitchFamily="34" charset="-122"/>
                <a:cs typeface="Source Sans Pro" pitchFamily="34" charset="-120"/>
              </a:rPr>
              <a:t>oldukça etkili bir teknolojidir. GAN'lar, iki birbirine rakip ancak aynı zamanda birbirini geliştiren yapay sinir ağlarından oluşur. Bu ağlardan biri, gerçek verilerden yeni örnekler üretmeye </a:t>
            </a:r>
            <a:r>
              <a:rPr lang="en-US" sz="1944" kern="0" spc="-39" dirty="0" err="1" smtClean="0">
                <a:solidFill>
                  <a:srgbClr val="272525"/>
                </a:solidFill>
                <a:ea typeface="Source Sans Pro" pitchFamily="34" charset="-122"/>
                <a:cs typeface="Source Sans Pro" pitchFamily="34" charset="-120"/>
              </a:rPr>
              <a:t>çalı</a:t>
            </a:r>
            <a:r>
              <a:rPr lang="tr-TR" sz="1944" kern="0" spc="-39" dirty="0" smtClean="0">
                <a:solidFill>
                  <a:srgbClr val="272525"/>
                </a:solidFill>
                <a:ea typeface="Source Sans Pro" pitchFamily="34" charset="-122"/>
                <a:cs typeface="Source Sans Pro" pitchFamily="34" charset="-120"/>
              </a:rPr>
              <a:t>ş</a:t>
            </a:r>
            <a:r>
              <a:rPr lang="en-US" sz="1944" kern="0" spc="-39" dirty="0" smtClean="0">
                <a:solidFill>
                  <a:srgbClr val="272525"/>
                </a:solidFill>
                <a:ea typeface="Source Sans Pro" pitchFamily="34" charset="-122"/>
                <a:cs typeface="Source Sans Pro" pitchFamily="34" charset="-120"/>
              </a:rPr>
              <a:t>ırken</a:t>
            </a:r>
            <a:r>
              <a:rPr lang="en-US" sz="1944" kern="0" spc="-39" dirty="0">
                <a:solidFill>
                  <a:srgbClr val="272525"/>
                </a:solidFill>
                <a:ea typeface="Source Sans Pro" pitchFamily="34" charset="-122"/>
                <a:cs typeface="Source Sans Pro" pitchFamily="34" charset="-120"/>
              </a:rPr>
              <a:t>, </a:t>
            </a:r>
            <a:r>
              <a:rPr lang="en-US" sz="1944" kern="0" spc="-39" dirty="0" smtClean="0">
                <a:solidFill>
                  <a:srgbClr val="272525"/>
                </a:solidFill>
                <a:ea typeface="Source Sans Pro" pitchFamily="34" charset="-122"/>
                <a:cs typeface="Source Sans Pro" pitchFamily="34" charset="-120"/>
              </a:rPr>
              <a:t>di</a:t>
            </a:r>
            <a:r>
              <a:rPr lang="tr-TR" sz="1944" kern="0" spc="-39" dirty="0" smtClean="0">
                <a:solidFill>
                  <a:srgbClr val="272525"/>
                </a:solidFill>
                <a:ea typeface="Source Sans Pro" pitchFamily="34" charset="-122"/>
                <a:cs typeface="Source Sans Pro" pitchFamily="34" charset="-120"/>
              </a:rPr>
              <a:t>ğ</a:t>
            </a:r>
            <a:r>
              <a:rPr lang="en-US" sz="1944" kern="0" spc="-39" dirty="0" smtClean="0">
                <a:solidFill>
                  <a:srgbClr val="272525"/>
                </a:solidFill>
                <a:ea typeface="Source Sans Pro" pitchFamily="34" charset="-122"/>
                <a:cs typeface="Source Sans Pro" pitchFamily="34" charset="-120"/>
              </a:rPr>
              <a:t>eri </a:t>
            </a:r>
            <a:r>
              <a:rPr lang="en-US" sz="1944" kern="0" spc="-39" dirty="0">
                <a:solidFill>
                  <a:srgbClr val="272525"/>
                </a:solidFill>
                <a:ea typeface="Source Sans Pro" pitchFamily="34" charset="-122"/>
                <a:cs typeface="Source Sans Pro" pitchFamily="34" charset="-120"/>
              </a:rPr>
              <a:t>ise bu </a:t>
            </a:r>
            <a:r>
              <a:rPr lang="en-US" sz="1944" kern="0" spc="-39" dirty="0" smtClean="0">
                <a:solidFill>
                  <a:srgbClr val="272525"/>
                </a:solidFill>
                <a:ea typeface="Source Sans Pro" pitchFamily="34" charset="-122"/>
                <a:cs typeface="Source Sans Pro" pitchFamily="34" charset="-120"/>
              </a:rPr>
              <a:t>üretilmi</a:t>
            </a:r>
            <a:r>
              <a:rPr lang="tr-TR" sz="1944" kern="0" spc="-39" dirty="0" smtClean="0">
                <a:solidFill>
                  <a:srgbClr val="272525"/>
                </a:solidFill>
                <a:ea typeface="Source Sans Pro" pitchFamily="34" charset="-122"/>
                <a:cs typeface="Source Sans Pro" pitchFamily="34" charset="-120"/>
              </a:rPr>
              <a:t>ş </a:t>
            </a:r>
            <a:r>
              <a:rPr lang="en-US" sz="1944" kern="0" spc="-39" dirty="0" smtClean="0">
                <a:solidFill>
                  <a:srgbClr val="272525"/>
                </a:solidFill>
                <a:ea typeface="Source Sans Pro" pitchFamily="34" charset="-122"/>
                <a:cs typeface="Source Sans Pro" pitchFamily="34" charset="-120"/>
              </a:rPr>
              <a:t>örneklerin </a:t>
            </a:r>
            <a:r>
              <a:rPr lang="en-US" sz="1944" kern="0" spc="-39" dirty="0">
                <a:solidFill>
                  <a:srgbClr val="272525"/>
                </a:solidFill>
                <a:ea typeface="Source Sans Pro" pitchFamily="34" charset="-122"/>
                <a:cs typeface="Source Sans Pro" pitchFamily="34" charset="-120"/>
              </a:rPr>
              <a:t>gerçek mi yoksa sahte mi olduğunu ayırt etmeye çalışır. Bu rekabet süreci sayesinde, üretilen örnekler giderek daha gerçekçi hale gelir.</a:t>
            </a:r>
            <a:endParaRPr lang="en-US" sz="1944" dirty="0"/>
          </a:p>
        </p:txBody>
      </p:sp>
      <p:pic>
        <p:nvPicPr>
          <p:cNvPr id="8" name="Resim 7"/>
          <p:cNvPicPr>
            <a:picLocks noChangeAspect="1"/>
          </p:cNvPicPr>
          <p:nvPr/>
        </p:nvPicPr>
        <p:blipFill rotWithShape="1">
          <a:blip r:embed="rId4"/>
          <a:srcRect r="2047" b="17891"/>
          <a:stretch/>
        </p:blipFill>
        <p:spPr>
          <a:xfrm>
            <a:off x="422835" y="2497122"/>
            <a:ext cx="6181384" cy="422760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694373" y="862489"/>
            <a:ext cx="9584055" cy="1167051"/>
          </a:xfrm>
          <a:prstGeom prst="rect">
            <a:avLst/>
          </a:prstGeom>
          <a:noFill/>
          <a:ln/>
        </p:spPr>
        <p:txBody>
          <a:bodyPr wrap="square" rtlCol="0" anchor="t"/>
          <a:lstStyle/>
          <a:p>
            <a:pPr marL="0" indent="0">
              <a:lnSpc>
                <a:spcPts val="4595"/>
              </a:lnSpc>
              <a:buNone/>
            </a:pPr>
            <a:r>
              <a:rPr lang="en-US" sz="3676" b="1" kern="0" spc="-74" dirty="0">
                <a:solidFill>
                  <a:srgbClr val="000000"/>
                </a:solidFill>
                <a:latin typeface="adonis-web" pitchFamily="34" charset="0"/>
                <a:ea typeface="adonis-web" pitchFamily="34" charset="-122"/>
                <a:cs typeface="adonis-web" pitchFamily="34" charset="-120"/>
              </a:rPr>
              <a:t>GAN'ların Eski Fotoğrafları Yeniden Canlandırmadaki Rolü</a:t>
            </a:r>
            <a:endParaRPr lang="en-US" sz="3676" dirty="0"/>
          </a:p>
        </p:txBody>
      </p:sp>
      <p:sp>
        <p:nvSpPr>
          <p:cNvPr id="6" name="Shape 2"/>
          <p:cNvSpPr/>
          <p:nvPr/>
        </p:nvSpPr>
        <p:spPr>
          <a:xfrm>
            <a:off x="972145" y="2327077"/>
            <a:ext cx="39648" cy="5039916"/>
          </a:xfrm>
          <a:prstGeom prst="roundRect">
            <a:avLst>
              <a:gd name="adj" fmla="val 225173"/>
            </a:avLst>
          </a:prstGeom>
          <a:solidFill>
            <a:srgbClr val="D6BADD"/>
          </a:solidFill>
          <a:ln/>
        </p:spPr>
      </p:sp>
      <p:sp>
        <p:nvSpPr>
          <p:cNvPr id="7" name="Shape 3"/>
          <p:cNvSpPr/>
          <p:nvPr/>
        </p:nvSpPr>
        <p:spPr>
          <a:xfrm>
            <a:off x="1215092" y="2753499"/>
            <a:ext cx="694373" cy="39648"/>
          </a:xfrm>
          <a:prstGeom prst="roundRect">
            <a:avLst>
              <a:gd name="adj" fmla="val 225173"/>
            </a:avLst>
          </a:prstGeom>
          <a:solidFill>
            <a:srgbClr val="D6BADD"/>
          </a:solidFill>
          <a:ln/>
        </p:spPr>
      </p:sp>
      <p:sp>
        <p:nvSpPr>
          <p:cNvPr id="8" name="Shape 4"/>
          <p:cNvSpPr/>
          <p:nvPr/>
        </p:nvSpPr>
        <p:spPr>
          <a:xfrm>
            <a:off x="768727" y="2550200"/>
            <a:ext cx="446365" cy="446365"/>
          </a:xfrm>
          <a:prstGeom prst="roundRect">
            <a:avLst>
              <a:gd name="adj" fmla="val 20001"/>
            </a:avLst>
          </a:prstGeom>
          <a:solidFill>
            <a:srgbClr val="F0D4F7"/>
          </a:solidFill>
          <a:ln w="7620">
            <a:solidFill>
              <a:srgbClr val="D6BADD"/>
            </a:solidFill>
            <a:prstDash val="solid"/>
          </a:ln>
        </p:spPr>
      </p:sp>
      <p:sp>
        <p:nvSpPr>
          <p:cNvPr id="9" name="Text 5"/>
          <p:cNvSpPr/>
          <p:nvPr/>
        </p:nvSpPr>
        <p:spPr>
          <a:xfrm>
            <a:off x="914936" y="2633305"/>
            <a:ext cx="153829" cy="280035"/>
          </a:xfrm>
          <a:prstGeom prst="rect">
            <a:avLst/>
          </a:prstGeom>
          <a:noFill/>
          <a:ln/>
        </p:spPr>
        <p:txBody>
          <a:bodyPr wrap="none" rtlCol="0" anchor="t"/>
          <a:lstStyle/>
          <a:p>
            <a:pPr marL="0" indent="0" algn="ctr">
              <a:lnSpc>
                <a:spcPts val="2205"/>
              </a:lnSpc>
              <a:buNone/>
            </a:pPr>
            <a:r>
              <a:rPr lang="en-US" sz="2205" b="1" kern="0" spc="-44" dirty="0">
                <a:solidFill>
                  <a:srgbClr val="272525"/>
                </a:solidFill>
                <a:latin typeface="adonis-web" pitchFamily="34" charset="0"/>
                <a:ea typeface="adonis-web" pitchFamily="34" charset="-122"/>
                <a:cs typeface="adonis-web" pitchFamily="34" charset="-120"/>
              </a:rPr>
              <a:t>1</a:t>
            </a:r>
            <a:endParaRPr lang="en-US" sz="2205" dirty="0"/>
          </a:p>
        </p:txBody>
      </p:sp>
      <p:sp>
        <p:nvSpPr>
          <p:cNvPr id="10" name="Text 6"/>
          <p:cNvSpPr/>
          <p:nvPr/>
        </p:nvSpPr>
        <p:spPr>
          <a:xfrm>
            <a:off x="2082998" y="2525435"/>
            <a:ext cx="2750939" cy="291703"/>
          </a:xfrm>
          <a:prstGeom prst="rect">
            <a:avLst/>
          </a:prstGeom>
          <a:noFill/>
          <a:ln/>
        </p:spPr>
        <p:txBody>
          <a:bodyPr wrap="none" rtlCol="0" anchor="t"/>
          <a:lstStyle/>
          <a:p>
            <a:pPr marL="0" indent="0" algn="l">
              <a:lnSpc>
                <a:spcPts val="2297"/>
              </a:lnSpc>
              <a:buNone/>
            </a:pPr>
            <a:r>
              <a:rPr lang="en-US" sz="1838" b="1" kern="0" spc="-37" dirty="0">
                <a:solidFill>
                  <a:srgbClr val="272525"/>
                </a:solidFill>
                <a:latin typeface="adonis-web" pitchFamily="34" charset="0"/>
                <a:ea typeface="adonis-web" pitchFamily="34" charset="-122"/>
                <a:cs typeface="adonis-web" pitchFamily="34" charset="-120"/>
              </a:rPr>
              <a:t>Gerçekçi Yeniden Oluşturma</a:t>
            </a:r>
            <a:endParaRPr lang="en-US" sz="1838" dirty="0"/>
          </a:p>
        </p:txBody>
      </p:sp>
      <p:sp>
        <p:nvSpPr>
          <p:cNvPr id="11" name="Text 7"/>
          <p:cNvSpPr/>
          <p:nvPr/>
        </p:nvSpPr>
        <p:spPr>
          <a:xfrm>
            <a:off x="2082998" y="2936081"/>
            <a:ext cx="8195429" cy="951905"/>
          </a:xfrm>
          <a:prstGeom prst="rect">
            <a:avLst/>
          </a:prstGeom>
          <a:noFill/>
          <a:ln/>
        </p:spPr>
        <p:txBody>
          <a:bodyPr wrap="square" rtlCol="0" anchor="t"/>
          <a:lstStyle/>
          <a:p>
            <a:pPr marL="0" indent="0" algn="l">
              <a:lnSpc>
                <a:spcPts val="2499"/>
              </a:lnSpc>
              <a:buNone/>
            </a:pPr>
            <a:r>
              <a:rPr lang="en-US" sz="1562" kern="0" spc="-31" dirty="0">
                <a:solidFill>
                  <a:srgbClr val="272525"/>
                </a:solidFill>
                <a:latin typeface="Source Sans Pro" pitchFamily="34" charset="0"/>
                <a:ea typeface="Source Sans Pro" pitchFamily="34" charset="-122"/>
                <a:cs typeface="Source Sans Pro" pitchFamily="34" charset="-120"/>
              </a:rPr>
              <a:t>GAN'lar, eski fotoğrafları gerçekçi bir şekilde yeniden oluşturabilir. Üretici ağ, fotoğrafların gerçekçi kopyalarını yaratırken, ayrımcı ağ bunları inceleyerek gerçek verilerle uyumlu olup olmadığını kontrol eder.</a:t>
            </a:r>
            <a:endParaRPr lang="en-US" sz="1562" dirty="0"/>
          </a:p>
        </p:txBody>
      </p:sp>
      <p:sp>
        <p:nvSpPr>
          <p:cNvPr id="12" name="Shape 8"/>
          <p:cNvSpPr/>
          <p:nvPr/>
        </p:nvSpPr>
        <p:spPr>
          <a:xfrm>
            <a:off x="1215092" y="4711125"/>
            <a:ext cx="694373" cy="39648"/>
          </a:xfrm>
          <a:prstGeom prst="roundRect">
            <a:avLst>
              <a:gd name="adj" fmla="val 225173"/>
            </a:avLst>
          </a:prstGeom>
          <a:solidFill>
            <a:srgbClr val="D6BADD"/>
          </a:solidFill>
          <a:ln/>
        </p:spPr>
      </p:sp>
      <p:sp>
        <p:nvSpPr>
          <p:cNvPr id="13" name="Shape 9"/>
          <p:cNvSpPr/>
          <p:nvPr/>
        </p:nvSpPr>
        <p:spPr>
          <a:xfrm>
            <a:off x="768727" y="4507825"/>
            <a:ext cx="446365" cy="446365"/>
          </a:xfrm>
          <a:prstGeom prst="roundRect">
            <a:avLst>
              <a:gd name="adj" fmla="val 20001"/>
            </a:avLst>
          </a:prstGeom>
          <a:solidFill>
            <a:srgbClr val="F0D4F7"/>
          </a:solidFill>
          <a:ln w="7620">
            <a:solidFill>
              <a:srgbClr val="D6BADD"/>
            </a:solidFill>
            <a:prstDash val="solid"/>
          </a:ln>
        </p:spPr>
      </p:sp>
      <p:sp>
        <p:nvSpPr>
          <p:cNvPr id="14" name="Text 10"/>
          <p:cNvSpPr/>
          <p:nvPr/>
        </p:nvSpPr>
        <p:spPr>
          <a:xfrm>
            <a:off x="914936" y="4590931"/>
            <a:ext cx="153829" cy="280035"/>
          </a:xfrm>
          <a:prstGeom prst="rect">
            <a:avLst/>
          </a:prstGeom>
          <a:noFill/>
          <a:ln/>
        </p:spPr>
        <p:txBody>
          <a:bodyPr wrap="none" rtlCol="0" anchor="t"/>
          <a:lstStyle/>
          <a:p>
            <a:pPr marL="0" indent="0" algn="ctr">
              <a:lnSpc>
                <a:spcPts val="2205"/>
              </a:lnSpc>
              <a:buNone/>
            </a:pPr>
            <a:r>
              <a:rPr lang="en-US" sz="2205" b="1" kern="0" spc="-44" dirty="0">
                <a:solidFill>
                  <a:srgbClr val="272525"/>
                </a:solidFill>
                <a:latin typeface="adonis-web" pitchFamily="34" charset="0"/>
                <a:ea typeface="adonis-web" pitchFamily="34" charset="-122"/>
                <a:cs typeface="adonis-web" pitchFamily="34" charset="-120"/>
              </a:rPr>
              <a:t>2</a:t>
            </a:r>
            <a:endParaRPr lang="en-US" sz="2205" dirty="0"/>
          </a:p>
        </p:txBody>
      </p:sp>
      <p:sp>
        <p:nvSpPr>
          <p:cNvPr id="15" name="Text 11"/>
          <p:cNvSpPr/>
          <p:nvPr/>
        </p:nvSpPr>
        <p:spPr>
          <a:xfrm>
            <a:off x="2082998" y="4483060"/>
            <a:ext cx="3106341" cy="291703"/>
          </a:xfrm>
          <a:prstGeom prst="rect">
            <a:avLst/>
          </a:prstGeom>
          <a:noFill/>
          <a:ln/>
        </p:spPr>
        <p:txBody>
          <a:bodyPr wrap="none" rtlCol="0" anchor="t"/>
          <a:lstStyle/>
          <a:p>
            <a:pPr marL="0" indent="0" algn="l">
              <a:lnSpc>
                <a:spcPts val="2297"/>
              </a:lnSpc>
              <a:buNone/>
            </a:pPr>
            <a:r>
              <a:rPr lang="en-US" sz="1838" b="1" kern="0" spc="-37" dirty="0">
                <a:solidFill>
                  <a:srgbClr val="272525"/>
                </a:solidFill>
                <a:latin typeface="adonis-web" pitchFamily="34" charset="0"/>
                <a:ea typeface="adonis-web" pitchFamily="34" charset="-122"/>
                <a:cs typeface="adonis-web" pitchFamily="34" charset="-120"/>
              </a:rPr>
              <a:t>Renklendirme ve Detaylandırma</a:t>
            </a:r>
            <a:endParaRPr lang="en-US" sz="1838" dirty="0"/>
          </a:p>
        </p:txBody>
      </p:sp>
      <p:sp>
        <p:nvSpPr>
          <p:cNvPr id="16" name="Text 12"/>
          <p:cNvSpPr/>
          <p:nvPr/>
        </p:nvSpPr>
        <p:spPr>
          <a:xfrm>
            <a:off x="2082998" y="4893707"/>
            <a:ext cx="8195429" cy="634603"/>
          </a:xfrm>
          <a:prstGeom prst="rect">
            <a:avLst/>
          </a:prstGeom>
          <a:noFill/>
          <a:ln/>
        </p:spPr>
        <p:txBody>
          <a:bodyPr wrap="square" rtlCol="0" anchor="t"/>
          <a:lstStyle/>
          <a:p>
            <a:pPr marL="0" indent="0" algn="l">
              <a:lnSpc>
                <a:spcPts val="2499"/>
              </a:lnSpc>
              <a:buNone/>
            </a:pPr>
            <a:r>
              <a:rPr lang="en-US" sz="1562" kern="0" spc="-31" dirty="0">
                <a:solidFill>
                  <a:srgbClr val="272525"/>
                </a:solidFill>
                <a:latin typeface="Source Sans Pro" pitchFamily="34" charset="0"/>
                <a:ea typeface="Source Sans Pro" pitchFamily="34" charset="-122"/>
                <a:cs typeface="Source Sans Pro" pitchFamily="34" charset="-120"/>
              </a:rPr>
              <a:t>GAN'lar, siyah-beyaz veya soluk fotoğrafların renklendirilmesi ve detaylandırılması için de kullanılabilir. Bu sayede, eski anılar daha canlı ve net biçimde yeniden canlandırılabilir.</a:t>
            </a:r>
            <a:endParaRPr lang="en-US" sz="1562" dirty="0"/>
          </a:p>
        </p:txBody>
      </p:sp>
      <p:sp>
        <p:nvSpPr>
          <p:cNvPr id="17" name="Shape 13"/>
          <p:cNvSpPr/>
          <p:nvPr/>
        </p:nvSpPr>
        <p:spPr>
          <a:xfrm>
            <a:off x="1215092" y="6351449"/>
            <a:ext cx="694373" cy="39648"/>
          </a:xfrm>
          <a:prstGeom prst="roundRect">
            <a:avLst>
              <a:gd name="adj" fmla="val 225173"/>
            </a:avLst>
          </a:prstGeom>
          <a:solidFill>
            <a:srgbClr val="D6BADD"/>
          </a:solidFill>
          <a:ln/>
        </p:spPr>
      </p:sp>
      <p:sp>
        <p:nvSpPr>
          <p:cNvPr id="18" name="Shape 14"/>
          <p:cNvSpPr/>
          <p:nvPr/>
        </p:nvSpPr>
        <p:spPr>
          <a:xfrm>
            <a:off x="768727" y="6148149"/>
            <a:ext cx="446365" cy="446365"/>
          </a:xfrm>
          <a:prstGeom prst="roundRect">
            <a:avLst>
              <a:gd name="adj" fmla="val 20001"/>
            </a:avLst>
          </a:prstGeom>
          <a:solidFill>
            <a:srgbClr val="F0D4F7"/>
          </a:solidFill>
          <a:ln w="7620">
            <a:solidFill>
              <a:srgbClr val="D6BADD"/>
            </a:solidFill>
            <a:prstDash val="solid"/>
          </a:ln>
        </p:spPr>
      </p:sp>
      <p:sp>
        <p:nvSpPr>
          <p:cNvPr id="19" name="Text 15"/>
          <p:cNvSpPr/>
          <p:nvPr/>
        </p:nvSpPr>
        <p:spPr>
          <a:xfrm>
            <a:off x="914936" y="6231255"/>
            <a:ext cx="153829" cy="280035"/>
          </a:xfrm>
          <a:prstGeom prst="rect">
            <a:avLst/>
          </a:prstGeom>
          <a:noFill/>
          <a:ln/>
        </p:spPr>
        <p:txBody>
          <a:bodyPr wrap="none" rtlCol="0" anchor="t"/>
          <a:lstStyle/>
          <a:p>
            <a:pPr marL="0" indent="0" algn="ctr">
              <a:lnSpc>
                <a:spcPts val="2205"/>
              </a:lnSpc>
              <a:buNone/>
            </a:pPr>
            <a:r>
              <a:rPr lang="en-US" sz="2205" b="1" kern="0" spc="-44" dirty="0">
                <a:solidFill>
                  <a:srgbClr val="272525"/>
                </a:solidFill>
                <a:latin typeface="adonis-web" pitchFamily="34" charset="0"/>
                <a:ea typeface="adonis-web" pitchFamily="34" charset="-122"/>
                <a:cs typeface="adonis-web" pitchFamily="34" charset="-120"/>
              </a:rPr>
              <a:t>3</a:t>
            </a:r>
            <a:endParaRPr lang="en-US" sz="2205" dirty="0"/>
          </a:p>
        </p:txBody>
      </p:sp>
      <p:sp>
        <p:nvSpPr>
          <p:cNvPr id="20" name="Text 16"/>
          <p:cNvSpPr/>
          <p:nvPr/>
        </p:nvSpPr>
        <p:spPr>
          <a:xfrm>
            <a:off x="2082998" y="6123384"/>
            <a:ext cx="2333982" cy="291703"/>
          </a:xfrm>
          <a:prstGeom prst="rect">
            <a:avLst/>
          </a:prstGeom>
          <a:noFill/>
          <a:ln/>
        </p:spPr>
        <p:txBody>
          <a:bodyPr wrap="none" rtlCol="0" anchor="t"/>
          <a:lstStyle/>
          <a:p>
            <a:pPr marL="0" indent="0" algn="l">
              <a:lnSpc>
                <a:spcPts val="2297"/>
              </a:lnSpc>
              <a:buNone/>
            </a:pPr>
            <a:r>
              <a:rPr lang="en-US" sz="1838" b="1" kern="0" spc="-37" dirty="0">
                <a:solidFill>
                  <a:srgbClr val="272525"/>
                </a:solidFill>
                <a:latin typeface="adonis-web" pitchFamily="34" charset="0"/>
                <a:ea typeface="adonis-web" pitchFamily="34" charset="-122"/>
                <a:cs typeface="adonis-web" pitchFamily="34" charset="-120"/>
              </a:rPr>
              <a:t>Hasar Giderme</a:t>
            </a:r>
            <a:endParaRPr lang="en-US" sz="1838" dirty="0"/>
          </a:p>
        </p:txBody>
      </p:sp>
      <p:sp>
        <p:nvSpPr>
          <p:cNvPr id="21" name="Text 17"/>
          <p:cNvSpPr/>
          <p:nvPr/>
        </p:nvSpPr>
        <p:spPr>
          <a:xfrm>
            <a:off x="2082998" y="6534031"/>
            <a:ext cx="8195429" cy="634603"/>
          </a:xfrm>
          <a:prstGeom prst="rect">
            <a:avLst/>
          </a:prstGeom>
          <a:noFill/>
          <a:ln/>
        </p:spPr>
        <p:txBody>
          <a:bodyPr wrap="square" rtlCol="0" anchor="t"/>
          <a:lstStyle/>
          <a:p>
            <a:pPr marL="0" indent="0" algn="l">
              <a:lnSpc>
                <a:spcPts val="2499"/>
              </a:lnSpc>
              <a:buNone/>
            </a:pPr>
            <a:r>
              <a:rPr lang="en-US" sz="1562" kern="0" spc="-31" dirty="0">
                <a:solidFill>
                  <a:srgbClr val="272525"/>
                </a:solidFill>
                <a:latin typeface="Source Sans Pro" pitchFamily="34" charset="0"/>
                <a:ea typeface="Source Sans Pro" pitchFamily="34" charset="-122"/>
                <a:cs typeface="Source Sans Pro" pitchFamily="34" charset="-120"/>
              </a:rPr>
              <a:t>GAN'lar, yıpranmış veya hasarlı fotoğrafların da onarılmasına yardımcı olabilir. Üretici ağ, fotoğrafların eksik veya bozuk bölümlerini tamamlayarak orijinal halini yeniden oluşturabilir.</a:t>
            </a:r>
            <a:endParaRPr lang="en-US" sz="1562"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044416"/>
            <a:ext cx="12692896" cy="1452086"/>
          </a:xfrm>
          <a:prstGeom prst="rect">
            <a:avLst/>
          </a:prstGeom>
          <a:noFill/>
          <a:ln/>
        </p:spPr>
        <p:txBody>
          <a:bodyPr wrap="square" rtlCol="0" anchor="t"/>
          <a:lstStyle/>
          <a:p>
            <a:pPr marL="0" indent="0">
              <a:lnSpc>
                <a:spcPts val="5718"/>
              </a:lnSpc>
              <a:buNone/>
            </a:pPr>
            <a:r>
              <a:rPr lang="en-US" sz="4574" b="1" kern="0" spc="-91" dirty="0">
                <a:solidFill>
                  <a:srgbClr val="000000"/>
                </a:solidFill>
                <a:latin typeface="adonis-web" pitchFamily="34" charset="0"/>
                <a:ea typeface="adonis-web" pitchFamily="34" charset="-122"/>
                <a:cs typeface="adonis-web" pitchFamily="34" charset="-120"/>
              </a:rPr>
              <a:t>Eski Fotoğrafları Yeniden Canlandırmanın Avantajları</a:t>
            </a:r>
            <a:endParaRPr lang="en-US" sz="4574" dirty="0"/>
          </a:p>
        </p:txBody>
      </p:sp>
      <p:sp>
        <p:nvSpPr>
          <p:cNvPr id="5" name="Shape 2"/>
          <p:cNvSpPr/>
          <p:nvPr/>
        </p:nvSpPr>
        <p:spPr>
          <a:xfrm>
            <a:off x="968693" y="3267908"/>
            <a:ext cx="431959" cy="431959"/>
          </a:xfrm>
          <a:prstGeom prst="roundRect">
            <a:avLst>
              <a:gd name="adj" fmla="val 25720"/>
            </a:avLst>
          </a:prstGeom>
          <a:solidFill>
            <a:srgbClr val="F0D4F7"/>
          </a:solidFill>
          <a:ln w="15240">
            <a:solidFill>
              <a:srgbClr val="D6BADD"/>
            </a:solidFill>
            <a:prstDash val="solid"/>
          </a:ln>
        </p:spPr>
      </p:sp>
      <p:sp>
        <p:nvSpPr>
          <p:cNvPr id="6" name="Text 3"/>
          <p:cNvSpPr/>
          <p:nvPr/>
        </p:nvSpPr>
        <p:spPr>
          <a:xfrm>
            <a:off x="1647468" y="3267908"/>
            <a:ext cx="2931557"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Anıların Canlandırılması</a:t>
            </a:r>
            <a:endParaRPr lang="en-US" sz="2287" dirty="0"/>
          </a:p>
        </p:txBody>
      </p:sp>
      <p:sp>
        <p:nvSpPr>
          <p:cNvPr id="7" name="Text 4"/>
          <p:cNvSpPr/>
          <p:nvPr/>
        </p:nvSpPr>
        <p:spPr>
          <a:xfrm>
            <a:off x="1647468" y="3779163"/>
            <a:ext cx="5544264"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Eski fotoğrafların yeniden canlandırılması, geçmişteki değerli anıları daha canlı ve görsel bir şekilde yeniden yaşatır.</a:t>
            </a:r>
            <a:endParaRPr lang="en-US" sz="1944" dirty="0"/>
          </a:p>
        </p:txBody>
      </p:sp>
      <p:sp>
        <p:nvSpPr>
          <p:cNvPr id="8" name="Shape 5"/>
          <p:cNvSpPr/>
          <p:nvPr/>
        </p:nvSpPr>
        <p:spPr>
          <a:xfrm>
            <a:off x="7438549" y="3267908"/>
            <a:ext cx="431959" cy="431959"/>
          </a:xfrm>
          <a:prstGeom prst="roundRect">
            <a:avLst>
              <a:gd name="adj" fmla="val 25720"/>
            </a:avLst>
          </a:prstGeom>
          <a:solidFill>
            <a:srgbClr val="F0D4F7"/>
          </a:solidFill>
          <a:ln w="15240">
            <a:solidFill>
              <a:srgbClr val="D6BADD"/>
            </a:solidFill>
            <a:prstDash val="solid"/>
          </a:ln>
        </p:spPr>
      </p:sp>
      <p:sp>
        <p:nvSpPr>
          <p:cNvPr id="9" name="Text 6"/>
          <p:cNvSpPr/>
          <p:nvPr/>
        </p:nvSpPr>
        <p:spPr>
          <a:xfrm>
            <a:off x="8117324" y="3267908"/>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Kalite Yükseltme</a:t>
            </a:r>
            <a:endParaRPr lang="en-US" sz="2287" dirty="0"/>
          </a:p>
        </p:txBody>
      </p:sp>
      <p:sp>
        <p:nvSpPr>
          <p:cNvPr id="10" name="Text 7"/>
          <p:cNvSpPr/>
          <p:nvPr/>
        </p:nvSpPr>
        <p:spPr>
          <a:xfrm>
            <a:off x="8117324" y="3779163"/>
            <a:ext cx="5544264"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Solmuş veya hasarlı fotoğrafların yeniden işlenmesi, görüntüdeki detayları artırarak görsel kaliteyi iyileştirir.</a:t>
            </a:r>
            <a:endParaRPr lang="en-US" sz="1944" dirty="0"/>
          </a:p>
        </p:txBody>
      </p:sp>
      <p:sp>
        <p:nvSpPr>
          <p:cNvPr id="11" name="Shape 8"/>
          <p:cNvSpPr/>
          <p:nvPr/>
        </p:nvSpPr>
        <p:spPr>
          <a:xfrm>
            <a:off x="968693" y="5488781"/>
            <a:ext cx="431959" cy="431959"/>
          </a:xfrm>
          <a:prstGeom prst="roundRect">
            <a:avLst>
              <a:gd name="adj" fmla="val 25720"/>
            </a:avLst>
          </a:prstGeom>
          <a:solidFill>
            <a:srgbClr val="F0D4F7"/>
          </a:solidFill>
          <a:ln w="15240">
            <a:solidFill>
              <a:srgbClr val="D6BADD"/>
            </a:solidFill>
            <a:prstDash val="solid"/>
          </a:ln>
        </p:spPr>
      </p:sp>
      <p:sp>
        <p:nvSpPr>
          <p:cNvPr id="12" name="Text 9"/>
          <p:cNvSpPr/>
          <p:nvPr/>
        </p:nvSpPr>
        <p:spPr>
          <a:xfrm>
            <a:off x="1647468" y="5488781"/>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Arşiv Güncelleme</a:t>
            </a:r>
            <a:endParaRPr lang="en-US" sz="2287" dirty="0"/>
          </a:p>
        </p:txBody>
      </p:sp>
      <p:sp>
        <p:nvSpPr>
          <p:cNvPr id="13" name="Text 10"/>
          <p:cNvSpPr/>
          <p:nvPr/>
        </p:nvSpPr>
        <p:spPr>
          <a:xfrm>
            <a:off x="1647468" y="6000036"/>
            <a:ext cx="5544264"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Fotoğraf arşivlerindeki eski resimlerin yeniden canlandırılması, ailenin veya işletmenin tarihsel belgelerini korur ve günceller.</a:t>
            </a:r>
            <a:endParaRPr lang="en-US" sz="1944" dirty="0"/>
          </a:p>
        </p:txBody>
      </p:sp>
      <p:sp>
        <p:nvSpPr>
          <p:cNvPr id="14" name="Shape 11"/>
          <p:cNvSpPr/>
          <p:nvPr/>
        </p:nvSpPr>
        <p:spPr>
          <a:xfrm>
            <a:off x="7438549" y="5488781"/>
            <a:ext cx="431959" cy="431959"/>
          </a:xfrm>
          <a:prstGeom prst="roundRect">
            <a:avLst>
              <a:gd name="adj" fmla="val 25720"/>
            </a:avLst>
          </a:prstGeom>
          <a:solidFill>
            <a:srgbClr val="F0D4F7"/>
          </a:solidFill>
          <a:ln w="15240">
            <a:solidFill>
              <a:srgbClr val="D6BADD"/>
            </a:solidFill>
            <a:prstDash val="solid"/>
          </a:ln>
        </p:spPr>
      </p:sp>
      <p:sp>
        <p:nvSpPr>
          <p:cNvPr id="15" name="Text 12"/>
          <p:cNvSpPr/>
          <p:nvPr/>
        </p:nvSpPr>
        <p:spPr>
          <a:xfrm>
            <a:off x="8117324" y="5488781"/>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Paylaşım ve Erişim</a:t>
            </a:r>
            <a:endParaRPr lang="en-US" sz="2287" dirty="0"/>
          </a:p>
        </p:txBody>
      </p:sp>
      <p:sp>
        <p:nvSpPr>
          <p:cNvPr id="16" name="Text 13"/>
          <p:cNvSpPr/>
          <p:nvPr/>
        </p:nvSpPr>
        <p:spPr>
          <a:xfrm>
            <a:off x="8117324" y="6000036"/>
            <a:ext cx="5544264"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Yeniden canlandırılan fotoğraflar, daha kolay paylaşılabilir ve dijital ortamlarda daha geniş kitleye erişilebilir hale gelir.</a:t>
            </a:r>
            <a:endParaRPr lang="en-US" sz="1944"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590320" y="1532988"/>
            <a:ext cx="12643945" cy="3416320"/>
          </a:xfrm>
          <a:prstGeom prst="rect">
            <a:avLst/>
          </a:prstGeom>
        </p:spPr>
        <p:txBody>
          <a:bodyPr wrap="square">
            <a:spAutoFit/>
          </a:bodyPr>
          <a:lstStyle/>
          <a:p>
            <a:r>
              <a:rPr lang="tr-TR" sz="2400" dirty="0" smtClean="0">
                <a:ea typeface="Source Sans Pro"/>
              </a:rPr>
              <a:t>GAN'lar</a:t>
            </a:r>
            <a:r>
              <a:rPr lang="tr-TR" sz="2400" dirty="0">
                <a:ea typeface="Source Sans Pro"/>
              </a:rPr>
              <a:t>, fotoğraf restorasyonu dışında da birçok alanda kullanılır. </a:t>
            </a:r>
            <a:endParaRPr lang="tr-TR" sz="2400" dirty="0" smtClean="0">
              <a:ea typeface="Source Sans Pro"/>
            </a:endParaRPr>
          </a:p>
          <a:p>
            <a:endParaRPr lang="tr-TR" sz="2400" dirty="0" smtClean="0">
              <a:ea typeface="Source Sans Pro"/>
            </a:endParaRPr>
          </a:p>
          <a:p>
            <a:r>
              <a:rPr lang="tr-TR" sz="2400" dirty="0" smtClean="0">
                <a:ea typeface="Source Sans Pro"/>
              </a:rPr>
              <a:t>Örneğin:</a:t>
            </a:r>
          </a:p>
          <a:p>
            <a:endParaRPr lang="tr-TR" sz="2400" dirty="0" smtClean="0">
              <a:ea typeface="Source Sans Pro"/>
            </a:endParaRPr>
          </a:p>
          <a:p>
            <a:pPr marL="285750" indent="-285750">
              <a:buFontTx/>
              <a:buChar char="-"/>
            </a:pPr>
            <a:r>
              <a:rPr lang="tr-TR" sz="2400" dirty="0" smtClean="0">
                <a:ea typeface="Source Sans Pro"/>
              </a:rPr>
              <a:t>Sanat Restorasyonu: </a:t>
            </a:r>
            <a:r>
              <a:rPr lang="tr-TR" sz="2400" dirty="0">
                <a:ea typeface="Source Sans Pro"/>
              </a:rPr>
              <a:t>Tarihi sanat eserlerinin dijital restorasyonunda </a:t>
            </a:r>
            <a:r>
              <a:rPr lang="tr-TR" sz="2400" dirty="0" smtClean="0">
                <a:ea typeface="Source Sans Pro"/>
              </a:rPr>
              <a:t>kullanılır.</a:t>
            </a:r>
          </a:p>
          <a:p>
            <a:endParaRPr lang="tr-TR" sz="2400" dirty="0" smtClean="0">
              <a:ea typeface="Source Sans Pro"/>
            </a:endParaRPr>
          </a:p>
          <a:p>
            <a:pPr marL="285750" indent="-285750">
              <a:buFontTx/>
              <a:buChar char="-"/>
            </a:pPr>
            <a:r>
              <a:rPr lang="tr-TR" sz="2400" dirty="0" smtClean="0">
                <a:ea typeface="Source Sans Pro"/>
              </a:rPr>
              <a:t>Film Endüstrisi: </a:t>
            </a:r>
            <a:r>
              <a:rPr lang="tr-TR" sz="2400" dirty="0">
                <a:ea typeface="Source Sans Pro"/>
              </a:rPr>
              <a:t>Eski filmlerin ve videoların kalitesini artırmak için kullanılır</a:t>
            </a:r>
            <a:r>
              <a:rPr lang="tr-TR" sz="2400" dirty="0" smtClean="0">
                <a:ea typeface="Source Sans Pro"/>
              </a:rPr>
              <a:t>.</a:t>
            </a:r>
          </a:p>
          <a:p>
            <a:endParaRPr lang="tr-TR" sz="2400" dirty="0" smtClean="0">
              <a:ea typeface="Source Sans Pro"/>
            </a:endParaRPr>
          </a:p>
          <a:p>
            <a:pPr marL="285750" indent="-285750">
              <a:buFontTx/>
              <a:buChar char="-"/>
            </a:pPr>
            <a:r>
              <a:rPr lang="tr-TR" sz="2400" dirty="0" smtClean="0">
                <a:ea typeface="Source Sans Pro"/>
              </a:rPr>
              <a:t>Tıbbi Görüntüleme: </a:t>
            </a:r>
            <a:r>
              <a:rPr lang="tr-TR" sz="2400" dirty="0">
                <a:ea typeface="Source Sans Pro"/>
              </a:rPr>
              <a:t>Eski tıbbi görüntülerin iyileştirilmesi ve analizinde kullanılır.</a:t>
            </a:r>
          </a:p>
        </p:txBody>
      </p:sp>
      <p:sp>
        <p:nvSpPr>
          <p:cNvPr id="3" name="Text 1"/>
          <p:cNvSpPr/>
          <p:nvPr/>
        </p:nvSpPr>
        <p:spPr>
          <a:xfrm>
            <a:off x="460375" y="385981"/>
            <a:ext cx="12692896" cy="1452086"/>
          </a:xfrm>
          <a:prstGeom prst="rect">
            <a:avLst/>
          </a:prstGeom>
          <a:noFill/>
          <a:ln/>
        </p:spPr>
        <p:txBody>
          <a:bodyPr wrap="square" rtlCol="0" anchor="t"/>
          <a:lstStyle/>
          <a:p>
            <a:pPr>
              <a:lnSpc>
                <a:spcPts val="5718"/>
              </a:lnSpc>
            </a:pPr>
            <a:r>
              <a:rPr lang="tr-TR" sz="4800" dirty="0"/>
              <a:t>Gerçek Dünya </a:t>
            </a:r>
            <a:r>
              <a:rPr lang="tr-TR" sz="4800" dirty="0" smtClean="0"/>
              <a:t>Uygulamaları</a:t>
            </a:r>
            <a:endParaRPr lang="en-US" sz="4574" dirty="0"/>
          </a:p>
        </p:txBody>
      </p:sp>
      <p:sp>
        <p:nvSpPr>
          <p:cNvPr id="4" name="AutoShape 2" descr="data:image/jpeg;base64,/9j/4AAQSkZJRgABAgAAZABkAAD/7AARRHVja3kAAQAEAAAAPwAA/+ENx2h0dHA6Ly9ucy5hZG9iZS5jb20veGFwLzEuMC8APD94cGFja2V0IGJlZ2luPSLvu78iIGlkPSJXNU0wTXBDZWhpSHpyZVN6TlRjemtjOWQiPz4KPHg6eG1wbWV0YSB4bWxuczp4PSJhZG9iZTpuczptZXRhLyIgeDp4bXB0az0iQWRvYmUgWE1QIENvcmUgNC4yLjItYzA2MyA1My4zNTI2MjQsIDIwMDgvMDcvMzAtMTg6MTI6MTggICAgICAgICI+CiA8cmRmOlJERiB4bWxuczpyZGY9Imh0dHA6Ly93d3cudzMub3JnLzE5OTkvMDIvMjItcmRmLXN5bnRheC1ucyMiPgogIDxyZGY6RGVzY3JpcHRpb24gcmRmOmFib3V0PSIiCiAgICB4bWxuczpkYz0iaHR0cDovL3B1cmwub3JnL2RjL2VsZW1lbnRzLzEuMS8iCiAgICB4bWxuczp4bXBSaWdodHM9Imh0dHA6Ly9ucy5hZG9iZS5jb20veGFwLzEuMC9yaWdodHMvIgogICAgeG1sbnM6cGhvdG9zaG9wPSJodHRwOi8vbnMuYWRvYmUuY29tL3Bob3Rvc2hvcC8xLjAvIgogICAgeG1sbnM6SXB0YzR4bXBDb3JlPSJodHRwOi8vaXB0Yy5vcmcvc3RkL0lwdGM0eG1wQ29yZS8xLjAveG1sbnMvIgogICB4bXBSaWdodHM6V2ViU3RhdGVtZW50PSIiCiAgIHBob3Rvc2hvcDpBdXRob3JzUG9zaXRpb249IiI+CiAgIDxkYzpyaWdodHM+CiAgICA8cmRmOkFsdD4KICAgICA8cmRmOmxpIHhtbDpsYW5nPSJ4LWRlZmF1bHQiPiAgICAgICAgICAgICAgICAgICAgICAgICAgICAgICAgICAgICAgICAgICAgICAgICAgICAgIDwvcmRmOmxpPgogICAgPC9yZGY6QWx0PgogICA8L2RjOnJpZ2h0cz4KICAgPGRjOmNyZWF0b3I+CiAgICA8cmRmOlNlcT4KICAgICA8cmRmOmxpPlNFTE1BTiBFU1RVUktMRVIgICAgICAgICAgICAgICAgPC9yZGY6bGk+CiAgICA8L3JkZjpTZXE+CiAgIDwvZGM6Y3JlYXRvcj4KICAgPGRjOnRpdGxlPgogICAgPHJkZjpBbHQ+CiAgICAgPHJkZjpsaSB4bWw6bGFuZz0ieC1kZWZhdWx0Ij5Uw7xya2l5ZeKAmW5pbiBpbGsgw7Z6ZWwgUmVzdG9yYXN5b24gbWVya2V6aTwvcmRmOmxpPgogICAgPC9yZGY6QWx0PgogICA8L2RjOnRpdGxlPgogICA8eG1wUmlnaHRzOlVzYWdlVGVybXM+CiAgICA8cmRmOkFsdD4KICAgICA8cmRmOmxpIHhtbDpsYW5nPSJ4LWRlZmF1bHQiLz4KICAgIDwvcmRmOkFsdD4KICAgPC94bXBSaWdodHM6VXNhZ2VUZXJtcz4KICAgPElwdGM0eG1wQ29yZTpDcmVhdG9yQ29udGFjdEluZm8KICAgIElwdGM0eG1wQ29yZTpDaUFkckV4dGFkcj0iIgogICAgSXB0YzR4bXBDb3JlOkNpQWRyQ2l0eT0iIgogICAgSXB0YzR4bXBDb3JlOkNpQWRyUmVnaW9uPSIiCiAgICBJcHRjNHhtcENvcmU6Q2lBZHJQY29kZT0iIgogICAgSXB0YzR4bXBDb3JlOkNpQWRyQ3RyeT0iIgogICAgSXB0YzR4bXBDb3JlOkNpVGVsV29yaz0iIgogICAgSXB0YzR4bXBDb3JlOkNpRW1haWxXb3JrPSIiCiAgICBJcHRjNHhtcENvcmU6Q2lVcmxXb3JrPSIiLz4KICA8L3JkZjpEZXNjcmlwdGlvbj4KIDwvcmRmOlJERj4KPC94OnhtcG1ldGE+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KPD94cGFja2V0IGVuZD0idyI/Pv/uAA5BZG9iZQBkwAAAAAH/2wCEAAYEBAQEBAYEBAYIBQUFCAoHBgYHCgsJCQoJCQsOCwwMDAwLDgwNDQ4NDQwRERISEREZGBgYGRwcHBwcHBwcHBwBBgYGCwoLFQ4OFRcTEBMXHBwcHBwcHBwcHBwcHBwcHBwcHBwcHBwcHBwcHBwcHBwcHBwcHBwcHBwcHBwcHBwcHP/AABEIASUBuAMBEQACEQEDEQH/xADGAAABBAMBAQAAAAAAAAAAAAAFAwQGBwABAggJAQABBQEBAAAAAAAAAAAAAAAAAQIDBAUGBxAAAgECBAQDBQUDCQUFCAEFAQIDEQQAIRIFMUETBlEiB2FxgTIUkaFCUiOxwRXRYnKCojMkFgjwksLSQ+GyU3OD8WOTNERUJRejw2SEtDURAAEDAgMECAMGBAYCAgMBAAEAEQIhAzESBEFRYQVxgZGhsSIyE/DB0eFCUnIjFPFigrKSwjNTJAaiFdJjQ3MlFv/aAAwDAQACEQMRAD8Auix22yvrSO5gK3MDKGiuI6GRQc6NydcVKFSF0lvXbVhutmbPdYxIh/uLuMVdCDUUJzPDNG+HjhokYlOIdUh3v2vLsFw1mxEiodAkAIBB0moB4YdaLklLLAKDrGZLjRHVyOBBoBTlnw44mTGTM289vKbqxbpSxs1Y6UB/N5fbzGFcFIQQVJNl3+O5Ghv05lp1Iicx7R4jEM4kKWMnUptNwFB5sQkOn5kWtr9aAV+3DWqldPjeSNFphk6bVBDChJANSASHpUZV0mnHCdKCpHb3na0kf/1VsdABMzSyvqpUkGLqIfiB7sX7Z0xFadqqTF56MUjeS2UE8Q2y5e9t5FPXE0TRNEQoppcrFr1NXLRlx1cBirfEAfIXU1vMfUFtLocK4gMlIlluPbhMyGSi3NOeHZkjJUXXtr44chdrc+3A6GSizjxwOkSgmGFdC6EuWBC66x5H34ELYl9uBDrfVwIWdX24EOt9XPAhZ1vbngZCzre3A6VZ1cDpFnV9uESrOrgdC11M8DpFrqVwJVoyDkcIhZ1R7sISlWuqPjgQuTMP9uWEJQsM/hgJSrLe7ezuzexdN5CoSkydRV01IKEFWjbPMqc+Ywtq6YFwmyg6U/jNzEP0+knHMoXNWzqA5K1/qnFmWunIYBRx04CHfURwp04vKoJIFAM2NTkKAZngBQcssUSXVgJrcX4UGrAYZmThFAt27os9ujMlxMsYzIBNSaDgF4n4YkjAlNMgoVe+oV7uLdLY4WeoqZphQAeNCQF/rNn4YsGAiKpmYmgQKQbjurrcbhdNMGDOpdmjiCLkemiAyyD/AMtFr44JTA4fHYEAEpW9XYdlsobjcWadLlTJBDo0RvQA1WJT5iAwzlcnDYTlM+VKYgYqObnvE+4FDbxGG3jf9PT5UVqZZCi1oa0IH3YkgGxNU4ijhC5KVMlyzzVPyrUtU81HjiUPsTSAKlHItql/y3dTS+R0ngBCg0p9HcOAD40pjNnqB74A3H+6K1LNn/jl9/hEqVdpdtT3djZBhRVhjP2jV/xYh1179QhVtMwthTjtf0y3C6SyuDCYoo5hdMZwY9XlfSBqGo5vWoHLLFyNyIGOxUpFyrF2bsXZNtDy3QW5mOnUqV0ALXI048eeWILkYzILYJ0bhAoj0MUKp09utlC8jGikZe0aU/t4fGB2JhlvSc9nO/luJkh/mCrsf6q6F/3tWDKkdNX2iFlots91TMG5YLFXx6SgJ/YwrIdD7+xjjVhcXEduqDOK3Wmke+hIzwUSqE73vvalhrQzrcSitEDazXwIQP8A2gMIE5lFu1e7dy7amD7fcVhJrJbyAmNv+U+7Emcgoyur17U3qHuja13WO3e3Ooxur8GdQpJA5jPI4nhJw6ikGooV6tbIl1BLcEUKuG1HlXRmfsw60KFBOC862lvdTXvcBYss21QTzIykfOiBgWByYHVmMQ6u9kNsfikB1OrmjsRuZwdmHYs3eRbC+awnGmXpRzrKDUlZFJGtcwPYRhdJdNyGbiR2JuptC3JhtAPamz2wnYSxsY5oxWORa8ONGoRWuLciwVWMHKKQ7luNtEGIWUKQSdTKxrQUz1YgBBKmMDEOnsPct5GRqjNP6SN7P5uFNtRmSJRd3RxDVNqiUUGtkOnwzKscM9spcwRC270sWyW4iNONXZP+8lPvw02zuS5gitv3JBMqlJI3B/JLEzf7oev3YYYpXT2LfomZkJYPHp1qQctWa8ueGsd6cE5j3u3YhQ4qeAqP5cDFInce5o1CDx4YQgpQyXW/U/iGfwwJCEqL5TzwApGSq3o8cOQyVW+Hj788KxSLcN/cIoWR0mNTqfTpIHLSAaZcM8IErJUXrUoWVjXIlSuXwZ8/hhwKalFuwfxKK+LBae/VTAhKh5qEgFgorVSHy8Rprh1dyHC5NwUprBXVmA2VfdXDXQsF37a4VCz6sYR0Lf1Q8csDoZZ9UPHCZkq0bsYV0Ln6wDKuF2IWjeDkcIhcm+wjoXJvvtwhKElPulvaxtNcypBFGut5HOkBa0qSeA5YQmqVlFpe8N+7jmay7GiEUEZ0z7/eofpYmH/hxmhmf+bQ+1aZ4dlAHm7Ej7kf2tLrb7URX253O83JA6t1c6EBI/JHGAEB9pY/sxGcU5OzeAc8IUqTa/X81cKxQm0u4otat9mEZCC7x3bt+1IWvJ1iNKrGDWQ+5R+05YfG2TggyUN3Lvbdt0qm1Q/SW9D/AIif5yBzUU/YD78TxtAYqMzdMIdqhntp7+/kkvbplk88jMFHkBFADXnzOIL10ggBWbFuJBJTcNFaQwwIANTJHCvABQpBUAVLcfZiYl1Al4Ue+niBUypMGgkkiYRgUXyk6OBFdKIPLz8MQyBCliQy137ZR2w262iSrLbzoWUVJqY0Xifw1yw6EvFLbDkqNWuzTSTOOqViADOhFSNI5AUzA54mhMTHEKPUE2m/m+SCzOZr1YVZuh1FRAo01JYZtTj8cWRERiTtZVzMykBxVr3uzaOyLlUj6TMxmArnWOzoaV/8zHHwvE6qLl6t2yC6cx/QpukrU7d7dSCCCNFoESOLwoURR+7GjfgTdJ4rGtz/AEwrMm29WJfzcKsq5k08Acvuxe9lU8y0lsaBxCqBQCJLo6yMuIQGi5+0YkEOHakzJG83PbLQH66+1MP+mrCMZctK+bDJ3YRxKURJwCjG8+ou27Weht9q0z+OnppQ8PM3m/s4rS1cfuqYWDtUM3j1K7jukcxdKxhpmwGsj26non9nEfvGVApPaAVc773rZzMRue6m9YE/oq5lUePkj8gxYhp7ktnyTJTiFEr3vO1FforV3A/FKQi/YtTi7HSHaVBK9uVh7NtUSlZJPM4pkcx8RilKSsMru9MCDsdyhNSl239qKP8AkxasVgOtV7mKX7ysUubeVWAIOkn7Ria2MQmy2Lzs+zRWfc/f1lQnTtvWDnjWWyjf7ScY3OrhjOx+f5rW5RUT+PulRz1J2ro73ayR1C/QWwSUA0V9JqrHnxr8cS8luk2ZE/jkmcxj54/kCjNpuElgwiuF8pOY5EfmU8j92NeUcwoqMTlNUfjaK5sTNCSyZUJBGYYV48acMsVKiVVYkxiWXTaVKgkAGtF5sacBTP7sWRgqZNUpE7VDSrVzUpUZAEVJ45tTngaiF2uiVmjcI7MNaGVImelOCxgKSBQjjiPMdhUmUbUvDt1vPbrO1iGQijGNZVUMONNByOFMjvTcoXIs7ZZGUma3VCHjCy6AGb5snWuekc8DlBCULPG/TS/u0OguxfS8agV5mRTwBOQwwiO5OrvTiO/3SBWZbvqBM846HQcg6jPUv9E1p7sAhEozEIlbdz7gjLGbe3kjfIS6pIyW8V87cfYMIYNtSCXBELffd0aMyPAjaidISalKUFKNFn9uK124IFlatWs4dJRd7BJZRdwSwxIU0MFSQ0ZRUtpdPxV0ha8M8SGM2DMe5R+Ry7jvT5e8ttUnqzdEcB1Y5Y8/Cuhl5eOG5pj7h6iClyQ/EO9OoO7dtlUFLiM8gvUQH+2UwG62Il2INncQetEodxkmXqRRyyRgV6iL1Ep/SjLjDfftjayb7Uty0N8tVB1zCPTk2vyUPt1UpiQEHBNY7UrFu1tNnFJHIRnVGVv2YdlokThN1ljySR0rn5WI/YcDnekIXf8AGZjXUyvq+bWiGvvJWv34TFGVcNuhYcFBHDTqX7RWh+zC7EMmpvt2T+5ubaUDgs8Lof8Aeif79GBgULP4vuqfPaW83/kXJXP/ANaNP24RglqtxbzNJpEtnNbn8WpomUcsijtXAyROPrxXjlgEUqxr4gVOXtwMhJHcAAW1AKMySaAD34VkiDX/AHcqT/Q7XGb6/K1EKHP2E1B0L7WHw54Mu3YhMLXZbvcZ13LvG6F7KAGi2i3P+Cgk5sXrrmemWonLkaZYUkBwO3afojipF/EUREiQCOOIaY40AVVHgqigA92GMnJJ919teWFZICkJd4A4thSEroFuXfW22Xl6nXlaoEMP6jkg0IoMh8cPFolNMgo7cd1dx7uWjsh9BF+JkIaUD+c50on2g4k9oDFNzkprDtsEDC4uT9TOzgCrcyakmRh/3VH9LngM9yVt6UaeKNUqFSQnNAoWQg0+YEnVprxNTxwwzADlOjAyLBObO9e9iaws4XuZGqGWIAAAqAasaIAKfiYYzdTdAIkTlHH6fxWlprBYjF9ydbpbR2/a13eq9pMYy8bJbOJmjeNY3dWlCgByHXgTp8cU7N6UtRGJzCoNaPUjDqO5WJ2oRtTZsOlEfTXbTv6Tu9usMdsqSjpFz59QyLHicqAD243bkQ/QsSJolPVLaBa3ViFQlZdvl8/4atdQrlnSo1Z4pznlkBxfukr2mjmBUWuDDBarbySUN+kOqQAsFUoA7GtDRWqPtw/REkyYYN80zmYAyDe6AvtNtHebYbMNNFNIlrczgN02v45z1Y1c5HShShXykcCaNi5cuSEJvsBP9LfV1QtwBlBt/e6uO/28XvbEEETa2ujLGCF011fTxU0hfKaHPhn9mOL08z+9AIbzx8SulvS/45/KfmrosrBYZiijhLl7qgY6OQzXD+ZYILQHQpKQKnGsRVVVEu6rV57lmjkk/SA1Qh2ANRmQK8aYwuZSlnYFXtNEGLqLhLUV0q+rxJX7xTGSJbVZZUh6rd7b9tnee4bLtlxHbW1mlqilI0M5aS2jlcl2rp8z0GkcMdFy3R25WYzkHJfbTEgKje1EoyICre83y7vnMm4XEt25/wDFdn+4mgxrQtCIaIZVJTMsSU2+tiYA10j7sPZJguXnjYZOuWAJq9GbdDRD8MYUlpK0/TLy2l/HzEkb/wC8hH/Di3pZeXrUF0VR7uCLqQSf0R92LUMSopYKiN9tkh7872qB+psVuSvjWwVQae9Mc5/2J81n8/zWxygUl1eBW32a23i+iW50mGWC1iaMjUsmhIQVeuXBjl9meJOTyMbR/PLxUXMf9QflCj+9+mNlZXsU0KNJBcRysto4JjSQCqsparjSCKKa5+PDE2u1psgAFsxx68OtGhtC4Tm+780AubUQbfahVAEljDIac/Ior78vZ+/DtPdzSlX75ClvxaIDfdTZIX+oJVQzi3fSTQAUljBJPgAc8ahPlWU1VuEs8+iMtFJIWZVodJCHSxBpTNgaZDnhM2xOMTinVraXE9xbde0kZS1BOUYKV/EQwFAGUHhkTwww3IVaUe0JRGQxBUlDmvMMOXD7AOGIQClcLlLg/USBmqCiccwc25YCCyV0x3i3geJru3YQTrRTKgFdLEAkZZHx4V9+HRJwQTtQu0e0tnQCQyFI6Kgyq5JqVAFFLE8B7sTZSyjcOnECoWSVBoR5FVCSdJ1nTVguqgrQL4HjhHCDijVnH/h1B/M4+8Yy9YfMOhaOjbKelApUAljGSSSaEQ8zVSKAc68MaVrBUJ4npSQIUEyBZCVqpotNJ/EC2QbUwrX40ph5wSLIrdbiZYUt45pYpenLFoDy6PFyAh1Ghby5ePiG5zvRKI3J43biR1b6B425mFnJ+Gln+7B7r8UZVwbS5tyGiuL+3fiCzsw+x1wwxicYgpcx3lZuu575uFokFzuxnW0H6fUghWQAGpXqRaXAPDCQs24lwGSmUjtXEd33DBUJdwyqcxq6i515ZZYcYR3lIZHcnEfcPcUan9CNyONJkY/AEg4Pb49yXM2xKr3fuKZTWTClAVAJIrwzBP7MAgd4SGQS3+eIFTW1vKwz1aQcqGh4jxw72y+CTMEonfOzsdErTQngdcRIzFeKk4QwKV04j7t2WY0S8jHhq1IPtYAffhDAoBSv8atJ8o7uF650WVK/twZUOkISi3ckkNa6Rmrsw8xYtzIzOI4xGYpxwC1fSS3MYje4eIaxkgAGgDhnnqr+KuHpFlvNbWMfRtEESt85HzufFm4n44VIum3IV+b34RkOkZN1VQWZhQc+Q9+FZKgm4d6WsJaO1rdyrkVippX+k58oxJG0SmGYQaa+3rd6i4m+nt3/AOnESgKnkWI1t8BTEjRj0ptSlts2yM1aGM3LszaiRRBnShoc6eDsfdhk5pRFH7baydP1Mg0rwijyA+NAB8BiIzTwE+ubG0XbrhOkoUISTxY041JzzBPPDQSSlZlxb9px7v21fbg8Ki4jmiFpLmQECkaCARqV6rlXljI1erlDWQtg0IqtPTRA08pHGp8EVsvTo/w1Zb4yXbMvkiaiW4yqAIU0qaUqdWrG1aswgXArvxPasq7qrk6E03CgQvebSJ+wd1gtihjt2u9OigQ0FolVC5U1H44xdRd//o233Q8ZrS0sG0k+v5KxfRbakt+1rq4CVkmeGPWc6KkbGn9vGsZO6omOCD+q1jI27W6RrLI8e2xhI+MbM+5gAKvy6/Lz/djN1sxGUXO/qpLuWhoBSXUoXd7dS1i3yaMi02vZrd541J80l1ddCNasNNAEetc8hTmQmjuE+5GJqZkdkUa+IeBIwHzwQ6K3cvt9rLKwSHdpLmK2jWPowrrjQEBP1KyMW1FvAaRmTizcm1gkY+2zqE2CJibjKZ0CtW1WSO32y1mokjXkUaxR5ABrq1QAEFvKfCv245rRAS10W/GP8xWjqaaU/k+qt21FblSeJfP/AHsdXAefrWDI+XqRev7caLqBRvcn130xHiB9ijHPayT3StGwPIEC3GwBDXEQ84FWUfiy/bjOnEO6sYryT6m36TepPdLFjWPc5Ya1FAIVWIDMctGOv0Ef+Pb/AChY94vI9KjYuImGnXUEcCtf+LFplEu4xBpVFZCAABWo4e2mAkoZY0EUmegEjhpZf3HA6F6c2+Dy/dX2YwVoqw/Ts9N75OTLC2fsLj9+LGlLAhRXsQpNugDRuORT9xxct+pQywVNd2WCxd+dxXwBLz9uWyUFMwUuE+2sWOd/7LIvZH8z94Wvyces9Ci++d2T9ubxb7f0lW2utvtJLdyvUBcMvUWhqFYrEoWuXGoGrViTkYMrEiDhck6ZzGI9wfl+qP7n3TtPcDWS7eXR447iWS2nUq8SMuQJrRq0NKN9mIOcwYRPH6KTlYrLq+ahV5b/AFW2WEka0B2uMHME1QEGvMfLzxNoi0pj/wCxS6rCP5Vxb7E11cCJwQs9tOpKGjZGNsjyOWN/K4WJmYgqV7D2SLhnlvP11WSgjIIOtgrGuZ8tM6VzJ4ACmGxiyQyUe2l7Pau1ju11YLudbtbaSCSRokRVjpVaCmZXOuOXv2bl/WezGeShI7dq6M6j2tOLlWAH0Slzu+2atO5ds7nalakKk060JqSQWUca+GHR5XqPuX7cuxQnmUPvRmOmKa/xfsqaQRvb75aSuQoCypKcswApUNx5Yl/Y8yjhK3Lu+aj/AHmllj/aU3upuxp9ds+9bxYNQqyS28ZPjRgDXP2jDof+zjX27ch+YonLRmhMR/iHyTKfZVs7K23Pt7cH3Cwurg2btJb9GVXAU1VWYgnz5HxGLOn19yV42rsck2fF8U27pLQte5bLjxXVmYy4XqtM6NGQzj5V1xahWvys+ainu4Y0xisw4OpNaIREORE0g+9cZmtNR0K9pMD0qPvVbuLS6xMYJh1GzCgoAxPwGL9qsOoKnM+ZJpHJLLKkqFBIjP5G1qx1mMKTUAt5akV54eJMUhjRHthjdnuJpvnjCwqdJU0I1EivjQA/yYZcwDIGKJkDh/24jCcuDqByOEZCbXqg20taN5TxFeXtrhQUhCSe1tGrqgjIbM0QCv2Uw7MUMkH22xYU6ZX+i7D9pODMQghAtz2x7W5AiAeGUtMzsanIZLp4Nnx+6mJYl000TAq7sxkopcAjgQTStTwyHjidRolbQ6Bc1r8ig6uNArUr9uM/UuSFe0ooUInhjDqSgIoKgICAK0qcji/EqkU0e2tGU1VtdGqEIABXwXQaD2lsOzMUgilr6k8MJtnktumsShMjGAqhSVChG8/zNqZs+FBiO3ERJSlykPq90t6dLcZDqqc2YjL+lqHPEjROxIHWhve+wsVN0snP9SNTl7yK4X24puYpYb5vTRjSltKWyVjqUeFSF/diOQiDV1LGMiHCHXDXV9ITuNw0wGfTTyx+4L+84moBRRVJqilltrFUMcawggFWf5s6HygcPgBiKVziniKM2u326ENIDM1QTr4V9w/fXEEpHYngBELQAQoBmKZDgOPhhkkoT6IV4Ctf9h78DpVKNg7Z/ixC3SFoZRpZeFQeOeCDlElJtxttq7b+pW4rBYQNavNmTQdMHixp+IDHOa4ZuZwG5vAFadmmkP8AV4qM796i9pNYvbrdfWSSI0UVhZEvcOHGeooBpVuenPTlXHT+dmWGSHoo/eWs3/6zv1kt5LSVnzhlXQQs15EK6DmtdFBXljmrlwHmUGL08Iy+q3LUDHSEGhL+IVt+l9r9P2ciAUMkzsCfAIij/u43oycLOkKqNepyuN4aaMP1UsbSNerlBUXE0oaMMArOKefM8sZHM5D3Ig7j81paAUPT8lXHdG731pa/5S29BJ/ELCye6l09WTpxtcllCUamrVXVxxLyq3mEpnAXD2tH4ZR8xkBKIArl+ZQzZdg3P6mzke2ZI7aSEsp0GQxg6yWQknSB528tKcTTFzWamGWQfEFQWYzLAigKs7aws+8bHGtZxHuEFGIOrSL9ZFcg6ih0wUoTljB5ZXWD83+U/VaOtP8Ax/6VcNkwaeP2sT9xOOkt+oLClgilcWsyjZRm5bVcTN4yN+2mOfvl7hPFaNukQkyASAc6so+0gYr3DQqReJu5d8sb7ure76922C9Fzul7KaM0DkNcua646505kHHY2rMo24xEmaI47FjzkDI02oDI+2vMzxwzQwsxIi1q7Kp4KH0rWnjpxY8yjolVTZmoRdXNufB4xIPtBH7MJ5tyFo20VP8AD7hE+ddLhkNfjXA+8JV60sYQFrTljnitFTPsklL+dfzwV/3XH/NiTTFnCjujBSm+zSnipGL1o+ZQSwVTd8VTue7dRUy9uKwHiUnvFP3Njnv+yDzWvzfMLZ5PhPq+agPdd89rd2cc8Zn2+fb7ZZYXOmJjpoeIYeBDL5uPCtcHJYRNuTeoTl0pnMiY3B+FkG7Wnk/jszK7vbfRslv1W6jqF1tQE5kZjjn7TiXmwHtx35k/lp8x6FMO09rbcdiieYKTDA8CgcaedsxQUzY5YNPEPP8AN8gnaktl6PmpDt2ypHdWRoKvFcL/APwB6f2cdDHBYZxUu2Hb4kMoIy60Z/sAfuwNgkKpu+gFv2hv1m//ANLukqCv82WRPD+bjm7Ybm0eiS3b7nQn8o/uCsAb4OmDplkKRIzrB+o5qo4KjMfbwxm3dDZf1feOIT7d6Ro2x8UO3fcoNx2C6aAPcx3VtOIXSsgqi1bOlRp44LXLhGYIlHy1Kd+4qxBqgW1na7jabdL+1WaUxyB3kgVyzF3oSWWtcTT09580JtF8MxCfcuQzkTDnodR/akH/AOvrR/xw7qhrmSCWQV9/txZ1Jbmh4xUGlro/6T/clxah3uwvlVJ4WAGQFXQ5Ae/G9Cqx5I0lm0fUAGS3Mw/tLjN1wqFf0ZoVF3hU38McgBUxTqytmCOk1QfYaYv2qwHQqdwNPrR/Y7O3trXrQrpeR3qx8xAGVFJ8wB54bNCezO2nzEmnt4YYlTCS7jrQnAyHSZu0OdfDCsyCkLu5U20tCPkb9mFCF0ZxlU4CgLkzD7MAFEJnuNk+4CMo6qYg1QeJJIpQ0PhiSEmTZBAru3e0nkjkIg6isNCjNloCKnPUDU/D3YkBqkIDJ/bDTbz+xFHwEeKWpPmCt6b0n42IXcKx6jKNZGlR+YDSD5eXOrYvuqQSdnFHNdQK1GjdlZAQy6V0kkUHAlRQ4JGjoFCjNwSVpWg1KABkB5gaADIDEAT0M3mCFrfqMAjK4GoUWqtyPxxNbTZKPMNNWY+JoeYPAgZ8vbiyCoqp4kdFUHPM5+5iMVLhqrdgeVN4Y1lnVGowdgGBrwLUGLD0VVqqTxCtSeZ5YqupQnMbfcP2YanJ1bikaDwUYQoUi2HbHu5lLjKvA4AEEq3O3NsS2hTLP24mATCoX6r3uyxXN7tG93P00O4NEel9PLK00McEQCoQY0bVKtPny+OOa1li9+9Ny3HABulhVbOlnbFgCTbdvHtUKt+4tg2WFY9l2SecS0KmUpZRnKpJjtVSuefmc8sIdHqL0v1J9WKf+4t2g8A35R805td33vusSbfd2lpY2DRQSNBaxFcxJ1UqSxzqc/HE9rlVuzMTzEzi/wBFXuaszBDUKuns+FLbtu0jGeoyvQcv1GH7sats+UKhPFQT1Ag3C+7juLfaY555kgtll1gR20Y6Mjf3rdNVV9dHJc58sY3MwDfD4CPx9i0dHICBfeo3Pb7PYANvXc232jn54NsgN4485GnrTGbUqsujUEGQNcRwzYRiT0y+QYd6lMnLoLvPevptbxSR21vuG+XQDvbS3ty0cSXAFA6wowVKuNYKx5UGXIWtPo9Q4LiO9gB9p/xKGdwbfj46Ec9Ne6bPuHujbYYUuBOlw3UaeIR9QRm4nMlULLkjDUK1B8cLpuXXLN+MpM1TQ4eX6pdXq4TsmMdjDvCvTb//AJhSOAUk/ZTGjA1WXNEdZpliXNRRqMliSW/MWP2muMKZqStMDYs6iRHqyGiIdbHwCgsf2YiuBwwQvn+kski9aRiXl/UcnmznUT9px3sgxZYa2TXCIWsCFnswIXtC1h8uXsxzZWipL2p5NzP8+Fx9jKf3YdYNSmTUpu+C+4/tGL1o+ZRSwVM+sG5TbFNYbvHZT7gLzbrnbtFsUBVw+sFmkIFAsxyFScU+acvOplBiIiNa9Kucv1cbIk4JJZVpdd/bJeyR2yC6s5I40inNzGdEnTXSD0lMmigyzievGo4YpWuUTgPMxqTQ4ddPEK3PmEZSphxWbVPtn1n1dsYkSRJIZXicmMVjYKGjGvTV2Ar5PdhmrsXcjFyxfjjv6OlS6adp3FHVlemyA9tpGTVgArGpIqQ4yrly5Yfpy+f83yUesDGPQfFHYX03G2uOFZFan8+1en7MdBbPlHQsSWKkG0zAddRxUxN/vBh/w4UlIqm3Xar3dT3hsm2QtPeHeGkWMEABXkmYsWYqqLn+I8cctqr8bHMI3J0iM3yXQRhn0WUYmPzCfm67qSGK3k7dliiSNY5ehdWpd9KqpNa8ytaD41xGLugJJ94VJNYy2lVW1DAZO8JrdTXVB1Nm3HbYxp1zStE0C0Nas6MSuo5e/Dr97TytkQuQlLYKv2KzoRcF+OaJAr0YJvHuf00pAtb2dXC6pLaBrgJRKEEgjM0rSnDPEWmtxlAgzhGuEpZVa5jMxuRIjI+XYH2oVtkbJ2BJFIrxyW+4IdDAqw1vkaNQ0yxLrJCXMwQQQY/RVdJEjSsQ1JeKKQQqLXcZuayQDxHlMZNMdHaCxZI6IQ7ylVLD6mWhXOtSvMYztbiOtXtGDVlDblAt9bkg+brDgf8Awpf5MXLA8g6FVvHznpRfbGAsQM8pZB94/lwkxVICkd0naJMj5eftwkQgquo7ne53UQzyy61M7u84hRE6iL5nk8gUtIEzOWWGyuRDk0q2D79nU6vRsuAwdw+5LCbuiNyCslwRTypJbPmeVUY4b79s/ebpB+YR+2Ixj3rU133YtRJYTrE4qCbZmOk+1Tnh8b1pvXF+lRnTyf0lak3/AHa18t1aPE1KkSRTRn+0v34cGOBHaFHK02wrad2NSrRoopWoloae4iuH5SmmHFOoe8rVSS0MrIo1EoUJpTwqP24TIUhiN6I7rcJPBFcRmqzWzOp4Eqy1FfgcOgD3qORWRZQXfsUZ/wDp4qan1R+Nquab0n42JkkMc9yI3FQZ4wCMiAVStDi9I07VRime+d0z7Zub7ZaWH1SRop0wkh8wTQIqNkoGCFoSi5LJxfZVC378UKFudtuoKMCa+w14MqYkGnfCQTDcIxC03fewzDpzLKoORV0Rh7MgxwDTTGCQ3Yrq8FrPDBf2OUFymqjA6qDyilcxxwsHDg4olgnIGSnxLGv9YnFa4aq5ZpBdbTEFDzNmxNFJ5DOtPtxNcOxVYoqrgcTnXhiHFPSyyqoOfEHDWSojaPBAiz3skdrEAD1J3WJeHi5AwrEoCsTsebbNziFztlwl3CGKGWOunUOIBIFfeMsLbIzGO2LP1pZwkACRQ4Kz7FQiKB4YkNFGhPc/ZOw91bhaXm8G5ZrRFiiSGURpp6hkJPlZqk+3lhJ2xLFLGRGCb3Hp32asawmxZkiidhqmlLFlQouerkCcVrdiIuFlNcuyMEtY9i9qWskn09o0eUWo9WU/KGA4tiSdmNFGJko7b28NpAlparphhBCLnzNeefE4YAGZBKgPqX2Jtfc1hJuc94dovLbQ8t71NEbxRnQqyltSoqVqCq1LUrglbixkQHUlu5L0jaqusuzu0I5po7WC57j6ThFaFbm5WSnEoURYyPfjNv65sJAdDfxVuFif3u8olb9t28e13UX8MbbksbSa9e4kt0UyG1TU0IUOHDHXxb7MVbvMskos8jOUY/4jjgg6dou4orA9Me2LPbtjtd4ltmh3W9+qll11BjSaVlCaeR0IK1zx0ftiIJOIDLLM3LDB1YFhUTvlkEp94H7sVI0UswnrtpRjw0iv2DASwTAKqPBSAB7BjGWkg3etw9l2bv8AfRNoe02q/nRhlRo7WRgfgcOtRzXIDfOPimXC0T0LwvGpWJAfwqo+wY7glysVb9+EQs9+BCzAhe3baGgAI4jHNq+SjWwKU3SE/mDj+yT+7D7Q8ybLBSa8/uwRyJ/Zi3bpIKM4KC9+WP8AEO1LiPR1fpriGfTTUaAtExA9z4tXA4UcCxVD7xsdpPIqlAw1MAGGoVAPjwxACYqYgFa7X7B2vdLq4NzNd2r2iRzQvbSAZdQCRKurMoZMqqwI44kEnoQmkEYK4u3Nls9gilt7O6vbuK4lWRRuE4uTEoGUcbBI6J5iTWpJ4nGXki9AA+LbeKumUjiSVlvNSTblJye6jjz/AJ0ci41LJeA6FRuBpHpRjZZjrnJOTRw/aGl/5sOKaFCO4bLfdu7p3e92DdrnaxuUyTzpAwAZjEoqaqa+zPGdqNNGU8xFVdtagxiI0IG8OkBunqEAB/mB5MuMsMTffoBxm3OS6eRcxr+aSm/eyGyPYmu5bj3g1q8e67nHcWLqWuIhBGjMqlKKGHDzEHFe5ybT2gZxiRIYVKuaPVmV2IIGPyXGy7jvdtHMNnlthCzRtMlxGzHqFKAqVZSMhwxXjyq3qazd40od6ucw1PtmNHold0ue494tGsLtdvWJnjZ5UifqjpuG8h15HL78WdLyS3ZmJxMqcVnz5g8SGxDYp9DbAbPfOMqz6q8flSI46Szgse4qe2Ptizv7e5kkYQPFM4cHWWdjPMKkh1+XTTEtqBuE+ZsrbvwhF++LTeUFxvO9O37YEfC5etdXleYHVyNeoc8P/ayGEv8AxCYNYDQw7ymV3Yblt1rJcWu43duYw7K0dxMtH0Fq5kg/LiK5AwYlpVAwUtq4LhZiKE47lOGu/q9otpZCRI9tCzs3NumtST41xBR0HBRbt4Kfq2l+VNrRSjZoQ9zBUkZ5EcsZurdg3+58it3S1If8Ci6bnuUVnBcLduwl8lJFWSlKADUwatcbMtNbMiMuCxxqboiDmRS3TfotMt01tYwHN+vFEsxB5KiqCtf51MVJxsGkQZHgS3apo6i8zkhugLd7eb8lW2yZLyJVoY43YSChrkqsurLwFcJCzaPqBB7kS1VzYxQ0d4boyOskKOIqdQPLJXwHlYnh7ssTHl1veewJg5hPaBTiU8uALjZ7bc5EUTTvFIiAVWPzE+AJbyjM4htnLdlAYB+v7FYmM1qMziWRW63qw+lSAXEeq1txHKmoVQlQoU+FSKYtQhJZ85Byn8e5WskF0UmRtQy0sp/DTkcU78DnFFa08xkK5sJFkvUINR9Qp+xFxbkPBVIqM9xu3+ZL/SxQrABqUlWA6YORGYNDiSA8g6Up2pDZZ76W5EaXMv02okGaRmbTQcQ2RGI78I5XYOmwnIHFHbmO0NvdM46jR2tw4LhWAZYyQaUyI5Yz4mYMfzR8VcEol/ylDrZSuy7anP6ZDT+kwxrP5pdKpl2TxQVVP6PD7TipOpKu2x5Vzb7habdadS41MzMdMUQ1ynLiFqPKOZJoMWJwJKpRNEOm7quZyfoLMhOTztxHjRf+bCiyBiUCZOATdt03qWpkuBCPyxeTj/Ro39rCtDcnCJR7spzc39xGRb9eDb7uYytGXaUKijSC2rS4PnDkgihzzpjL5qWtguWMojv+AtTlrGbMFdPYS9Pf9+tQKN/EDKq5HJx/N8aig5DEHIy9v+mH+ZLzcMY/1fJWLJ3DsW3HTe7hBCyEhkqXYEcQRGGoRi/PV2omsx4+DqjDS3ZBxEt2eKBbh6p9nW8tfrQ4RsjVEDEKVpTUX4t+ThiCXMoD0xnLqbvKlGgm1TEd/ggW5+uPbes/TK8tEKdONJJD5xmauLVcuHE4qjV33eMIx/MX8FP+0gQxkT0U+qIbZ3/e7/sUu87eGsRO0scasqBw8LquR84pRq/NljE1/N9Xbu+3mDNsAGL9J2b1Lb0lrcrD1qW/m8s+VMdaA7HgsklDO4EVNscrXV17Sh//AMqNj+zFLnFNHd/J4spdJW7Hr8CvN/cndt7tFwRJaDexJHLcyfXzXcsUUZlZY0RRJoRaIeIpypTGrprVq1ZttGOaUYvQOSyow9y7K4ZTkIiRAVnxWNrBDcWUFvDarNaOsscKJGlXa3QghABlqpjmufV1+nj/ADQ/un9Fc5cW09wvt8Ap7s6lLODl+mzH21av7TjpdRgVWtCoRizFGl9gA+84oKeSVuTSCQ/zT94w27SJSQrIIQRjKWgoP613Mln6VdzTRNoZ7LoV9lxNHCR/WDkYs6CL6iHT8lBqZNbK8btGSWKqWA40FQPsx1oKyVwFLtpQFmPADMn4YVC5zHHLAhZy9uBC9028NKc6Y51lfRTbF0X0DUodVPtBGHQ9SacFILzOH4/uxZjiExBW0dJ45BrV30Mo8GZv5cXhioDgqV3hbS+u/rbhOqHnvi0KkRHpwJVAGRSynxJrjkJ8zvxuTg4YGjh8ZEdi6KGgtShE4eXYor293vtNhK8rpcKtzH08jHJpJINajpsR/Vx0YlKJqPj44rJlbB9JVmdt94dv9wuINrvBLdRxrI9s6skgVcmNCKUB9uKUgRip2SrllNmRkYNwhNTypMyf8WNHT1gOhUrtJFG9nlAnlh59JHy8A5U/tGHtRMeqKNFC51SRo5NPMVqftwjJUqkFuP8ApJ/ujAyEE75azi7dnWVI1aeOSONStdRULIQKDwSueK+rA9qXQrehf34dKD+l6Wk8O7xtBF+m9q9CgOTLMMq/0cUOUemT7x81oc7DSh0H5KZS2Fi1a2sJr/MGNbKNyxAVHN9tYoFvUjRY4ygaiCgp0UBNPhh0QzMklgVR2077s/bce4xbrFI/UvJxFBb6XoI7mdS2pigNNYFBmfvwaWVZf0/2pdZbfL1+KjcveHcU1azIgD9asEMYGdR0wG1FoR4NU5DPFkydVxEBEIN83PftvuBNaRRW1ulJbmPVXrPG2kadRFGoxoBiprC0B+YeKt6KP6n9JUriU/5atGpxs4Tlw/u1xF94pdij21nox3kekL/+MrxFTS4jIJr/ANvwxnX6sf8A7PqtvThqfyIJtrptu0/xmVQ8kbGLb1YDKSgLvXjlXLwxpXwZ3Mg2+roWNbIEMx6knHsHcG8W0W7TyQwx3n/ypuJD1JgW0jpRhWoMsiaVwp1Vq2TAfdxYYdJTfbnMZjtXO67PuXaTRXFyYrqCQ+dIWZXSpypIVVa/AjBZ1ENQ4Djp+iS5aNquISW7JBc2TbrakOLhUE75q0kZJ0OVBoJEdTHJWv8AK+y8ZZDs+OzaETAZ0WMBj2Laox5erpkXh+C3Lnx/LxOKEZPemenxWmRltQA/l8FFpppIalKDqTzsQyq1fPTmMa2UHsCx3YdqReduusTRQuWAIrGozIryGHCNNqJUNUa7ZaRd5sHVRAxnKsErRkMbEggkjiK4iuYHoT4YpzvskI7l3DryrCrqI9b106jGhodIY5ivLEcXyBqp4TOKDZVYGW9iGkgxNHKyOKcgTTynwphc9z8J7E0wG8dqPbG+2397LYT3EDx3ttPCsaSlSWZMvMtWWgBqfAYp6oTEYyANJjFW9FbEpmJNDGWHQpXJ2lttuYtvaNSlqFgUMbkOBG3Bv1x5gRiI6qQck9wVsaO2WDHt+xOl7VsGpEsSmmSsVuilBl/9zUnFY6oeoy8FN7AFMtOkrtuzO3UWOG+tJXQhiksSyBVBADA6rrU9fDVTCHWyNc3h9ER00QGER2yW37B7NEK9K3uGkY/KbZyCCKimq8rT7cNjzCZLZj3f/FH7eIHoj2y+qETds9rWsNzMLeN5Le3lmEbxOlWUGnBmyHH5uWLU7t3K4kcRu39CjhG2SQYxwlv2RJ2lV/2fuN/D3LttZ2/xHVtpgAo1pNA6svCgr48RyxocyswNidMKjqIWfy29L9xBziVfGwtJNuXc9uk01vK0ETCe1YrKjFFNUkFKHMcOVcc3o5ZdJMj8I/uK2Nexu2+k+CrXdbWW2kdt5urm5KMUczuXIbUwoc2Pm01yGLNm7npCICZKIjWRW4ba2ajW+3z3IpUMIpSKceLdMU92JRp9RLh2D6qI6myDvPWiVrZ7vIQLXbVhFTQymFDl7D1zl7sIeWzIeR7z9iYdfB6BWD2rHdQ9tyWt5pFxFczhyhqgDrG6hTpj5H8ozxynN7Qt6lgX8o+au6e7nGberatbuGZEIcMSFrTx0jHd2i8In+UeAXPyxPWkO5nUbVln1J4lX31Lf8OM7nc/+Fc6vEKzoY/rDrVFXd9aGeTZhCbhd0vRCiSXTW1I7hkhiYQqR9TpmAbh5QDXI5pq9JcndtHM36cR6Xwxr90Nt2pdDchG1M7pE9L+KmcUcwSc/K2lIxlpp1LyFc/6qZ4r83AlzWwNxj3C4fmq/L6aKRO2R8FYlkOnAsfJIUWvsJqTjob/AKVFa9SJ2Rqjv4kfcP8AtxRJop5iq3dmlu9edB9pxHqD5SiyPMEOIzxnK8q1/wBRF1DbemNzbz6il/fWMHTTi5WbrhfZXpccXeWx/WB2gFVtSRlqvLEct1NBcPERDa26A9FAAhLGiihzPMk8cdEWBD4lZ4JIO4JjbgJMshzEbcKkVp7RniSWCYFq5Oti6jShJ0jjT4nBFBSNDyw5IvcP8UWGVLVLd7idmakcbItFBbSzNKY4xrEblV1VIUngCcYotigq5WtZ00rkJTeMYR2l+GyIJo4cswcb0X2W+gv+ldQ1ASVAymoYEsVKsGClWVkYEfuwkoAMxUF61K3IxljwLgg4EHaCpPcisJ9hGJAogq89S72+2vsLuTcttna1vLG0a5t7hKao3SSM6hWo4E4vxxCgOCrKxmd7PZ7mWhnkivJWlORMr2cb1rlnqJY0xwF8Pdufmj/eV2FqkI/lH9qrncbGkVFk1cF1Oo1CuVa8/tx2UoZC652NzPRsVY3pVZx2VzusUMSxJ1HeMKBkg6SBRzpz9uMqFwzuAkufb/zLQvQEIECnmHgVL70lEYgf3d5H9gvFP7DjZ03oCx7x8xRzbowu4TZ8I5EA9nVQ/uxIyY6LgZ4RkJVV9mBKhPeEYl7Z3MMAdFpcyCviltKwPvyxDfD25DgfBTaY/qx/MFHfSoFZd4U188NhICxqxqZxUmp4muMzkx8s+r5rW56Kw6/kp43zHGysJR/uWOsV2wzP09SOHBD/ACYdHYkO1U92nu3Z+03++WvddvDN1dxuXs5ZYlaNelcOsiKCHYO3VByFDQnFaBInJt0fmrV2GeMa7+G5P9ytOxv4XJvna+2vHbrMWvHikieO4jhZZrhF+oWSSKdE8ymGlR5T5XxJ7rnLtVU2yMU27p3Xa7na7iw23ZodtSSWORri3ntm1lVag0wKHeobJycvjiDVCWRzvCsaMx9ym4pa1tup2jYSDPVYwkmnH9MZ0xKB5kyRoobboyxTAHjtoK045SFjWv8ARxlTLt/+xbtr/IgvcUdsuxbYtq+mJa6YiKMwkXVWoy8o+b2409MZG7N8fosW8PJFGe3O4LsbWtzd2pcWluYWnQVP0dtEFDqWHTj/ACnPMjFTWaaOdgfUf/IntKs6bPKD/h8Agvc/cVpulu1tZrIkRChYZVKlGyJNCfDL2n4Yt6TSm3U4qtfu56B0x2VFfYrqGdv0epMMq+QGNGNeQoV1DE98tciRiorUXiVJb9THtezBMyY0QcM62yq1QcvxYyrJe5P4+8tm6ALcer+1Qi8jd1RYwWIa4OXKkpGZOVPbjcFCepYJqB1pYiN7q30aYw8UTxCpzIQFuP4tVeGGh2L7yprhBIbcPtRnt5Xi3yyQH+9lfWTStBGx5jLMDMYiuMQehAon93edqbnO93c2S3ErnS07xkM2k6eIatMsRjPGjp+UGrJpJZdmyU02gjrmdJlXL4Nhfcub0e0NyK9n7X2+O6dvk2pSt4rsYyzPKoBQqxKSVVqK3A4g1l2XtHNg48QrWgtgXX/ll/aVcO27DFF03nFCR5TxFOWOb1F44DBbYDIz9FY26CW4cKo4lyVGeVK5ccVbYc0TJyK7t4rGRelaSxTGpaRFdWoCKDIGvDPw4eGJzblGLEUUTkl08utttumJo1oOIy4UxVzgSJCQElV13/ai22Tc73yqUs5x4MSIzzp7MbOluykYjfOPikIAjKW6EvBUZ27X/Mm1qCP7/TnwzjYVx0mt/wBCf5VhaEtfh+YK+e03Sfe+4n0nW22owLAg0eFGYDTQ6WaMe/HM6SH/ABbn5D3GS3NfJrtv8yG7ztq3m4xtGNNXgpqXkVcglV8a/wAuIOUXCL0RxKdrQDZl0fNHtr7YnRI1lBalCCcqeFDx5462UASubEipJF2+qoE0ChoSAcjTniG5BgfMyUV2JvFAtpJfQAAqlwhemfm+mQkH3UGWOB54QdSCPw/NdBoA1sPvR3tJXdXJYkLM60b+acdpow9mB/kj/aFi3KSPSUY7tJi2SGStTHOZf/h2tw2fxAxn89H/ABJDYZQHbJW9B/qdR+S8Z32+7xvNxdSi7muI75nbpLqK9KmqiKRqSNV5CmQzx0gsxjlzCsWr8U+KLMd3EcCr09Nrrctx7QsZd0lllnupIole4YtJoW7dEDMc28tvqqczWuORutLnEBiz/wBj/wCZlqM2j6T9Fc0DV6rHLONQPABDjodSfKFTsjzFErOvQPtc/dTFQqSeK4vTSIDxI+7PEGpPlT7A8yZYoK2qb/1PX6x9rbJtgUtNdbmbiOnAC3t5FJPuMy41OVR88juHzVTWGgC887jI0Voyw1CzsWIHClArH2anUke/G1AOa7FTJaKDEsoUcjmT78TqFP5LOCSKLrXtvbrVmYtqZ+OkAIo1fhPm4YiEiMASnkYVQ4IHnEcRLB3CISKE6jQEjlxxNgEwL2vd7ELydrnoxzPWgEoJQhamN1MckUiSx9RwGz91QrDHjOOVuDYdi2NPqsjCQPllmiYliHAEgxBEoyYOD4Egle3dsGz2QtzV5AyPJMQq9RkBWoRSwUKmlQPZ44bKUWAdy9etRam/7s3EckQGjF3YVOO2pJ7lM5xWF/YK/ZhyrDFV76owtL6f93QqKn+E3LD+qiv/AMONCGIVeWBVWWylLLZVpUC1vGocqj6JeGWXvxwMq3Ln5o/3rsIeiP5f8qic7wbpbl7S0ljiSCKd5JBwJkEbKCMiAx4463VHIC5DusLTNIhgd6n3YbiTdt0QEKFDAIKZUaPl/t78Y+hDSH5PmtDWkZf6h4KR7nHqgvhw0vrBHirI4p9mN/S+nrKw7/qR2xOncyp/6iTAn2hkb92J9ijKLqtTQCvuw1CUVcsBSoV3dUds7kR/9rcg/G1mX9+GTHlPQVJaPnj0jxUL9I5iNz3CCpIk222loRSpWYip93U44xuUGsgt3ng8sCrLyJ+FMbjLnUH31dS3qEcbXP4xv/JhYhBXnncLa9k3veUtbW1ulTdb4SG9CsU1OjoUBKkBq01cx7cUrl+Fq4cz1Aw/qV2Nid22MrUJx6kMvti368uRLFY2ttEsbRG3jmVo21E+cknytkOX4cLHmNgDE9hTDoLzOw7QnIXuGqW+4xwJarGsarGY8hGlBUjzNX8Rw3Uau3cg0TWmxS6bRyhczHjt4Ky9itRP2NtTKKlrGDy8z5Rl78WYjzKnI0Vfxqi2NweJG1owrmFJaUmlPdjCxkP/ANn0XR4A/kUN3iJ/orBIkLSOvkX8xKLQCntx0Ns+aS52YLBPd0XZbDav4MN5ureQRE3EX01Ayyr1NLkEqdDV4HDbYM558sS2FVJK4IW8gkfNjRKXGxXG62g3SaP6Sa70fS25+aOBFCxq/i7Dzt7TiKN6Ns5MWxPFEzK4c2H0CD29u9ttl+ko0sjEVGanUgA+3Fkl5RUUR5S6m17Z6otptmQamYBc86noqMuOSt+3GHpZ+eR6PErb1UWgBu+igV1ANxu4re5uBaQJFPLNMQWpFHMVACr83KgxvZsoJAzFww4kLDjATIBOUNU8Atwi0ubSSGzi6VvCDqdpYjdswUkFiysBHUioSgHLPCMRJ5Fyd3p+OlKSCGgGA34n44Ip2M0t5uVi8x6jq1xVzmSEgYgjCXgA7cEkCSE+7X2qHcbd1lj1hEDV1MtNTEnMEeGI5SGYunlxGLIwva+3yBx0WDo7JUSPlpC8RXxOENyITRnO1Fuy+3rSz7r264VZNQkKaQ4J81NVNYK1AFcxinzG5H2qbwrvLsxuFzhCXgrXZY7ZoQjs4oa8Tnnjkb1wCRW8ASMEB703RYJtrs9Jk1ia5MaVJ8tI1NBx4tjS5XF4zlhgPmmRuCEwShWw768XddmlxZPHLKjoCwceWRKKSHz0Vpn7sXtYP+JMirVUN2YnfHQVZFxdO1kB0tIOZzNeNccsLr7ECKrj1Um1dqX7RBwzxGNQ1NNXy4145+GNjlM812I/nHzSagZbNz8h8QqZ2Wykg3iwuqL0ormMl+JzryGeOt1dbUx/KVg6P/Wh+YK6ezgf4rvqBOp/+ESUIQFr/hgSc6j21xgaEPZufll4lbPMj57f5guhcRwX1tO4rGj21VVQa0AAyX2n3+OMrQTy3oyFWKnvxErchwKmFjfiWLXEkkpBkqGXSVKMUZc61o6mh4Ux2Ni5Kb0NCQueuQjFqjBNd67vs9nsb2Z7joXUMIkiUxO+TEBRkCmojPI1zxBfnKQyZalTQtAHM9B8dKB9m7sm4bPuV+JRcj6qSRrjmWa2UsrMQDVGU/bjiudwIvxBDUHitrTAMGLj471Y3bMElvK1vc0hmmlmZIHIEjVZmro+YVXMaqV5Y7XQxl7FtxXJGnUFz91s56SifctlPuWzPbWwWRgWZoi+hpEMToVRikqhjr/EpXxxX5hpjft5QWIkJf4aqbTXBCTnBlVrene3RSpdxdnrHcXDmHqB7VWPVjYPUi14FAyt7MZpjrTFjOTdHZ2GquiWmBdh2fannb+3XdjucPbsWzybVYbfcRXAfXGYVEWt+mipHEAHecnJeNcP0XLbn7mOouSeTSfF6gDwCh1WotmGSAVnQlX1HmZXJ9w/9uNfVfdCq6failpX6VDzJZv7RxWFCnTSG4P04w3HTVqf0QTTEN4OYjin2qAngoftncN5d38ds5Ki7IMUDwyoyRMnWjlWdwFnDKrI9ABqBKkqvmS5CIDsKinZ38Vr3tLCMDlzPGhOwkSEZRy/dxBiXLjGrtVn+pnc4lvth24aVlitru51vwpPJFEo+2I4scri4J4jw+1Y+qI7FSxltZIDJeTRpG7HI6tRVPLRQo/FjVqDQKqSGqgrLZIRFK7Mp1V0UqtD5M89VRixVRUwKeyX9rd7XJaSRqhgj1Qu2nUrrQUUjzZ+HhiIWyJu+KcZAhD9rTXuVtUVVJBIw9kYL/tXEt30H4xSWvUPjCq93xAZEYw2Vp044KaeGFSKRE64SR+JK/aMSpqh3esXW7W7kh4iXZr/AP8A9WUj71GNCGxQz2ql7Sj2m1Aoj9Ozu9ShqGrWwABrU0IAzp7scFL1z4yj/cuujSA/L/lUGimu7cR2sbuIZyvURxqrUV1AmvMZkY63VESiSVzujmcwAwJVnenR17zuhBLKYhXjTWJI8gPdXGVosf6PmtXWHy/1fJSjdY2aDcVGWqJmHv6Ib92NzS+nrWJf9SNWhEm6dQZA62A9jRk4sKFBfVHcr/Ztm2q/spZY1G6xR3ccTBetA0bsYiSDk2jlirqpGMQRvV/QWxOcgfwFFpe599SVw3aW5/M3yPGwrX2DDP3Fz/bl8dSf+ytf70O9Dt/7n3WbZL+CbtTdlSS1nDPSMqlYnWpFKkZ4QX5mntyHx0Jw0dsV92FK9ihfpxvU+3bzrtNuut4ebaljeGyALhVlgbqtq/CKhfjjM5dI2zJomXQtbmluN2MQZCHT0Kxh3VuXE9r7xU8R00/lxp/upf7c/jqWP+xh/u21Hd07j3C/712OzayvtlhuYLlLu1vVVPqE6UgjYAfleo9+G+8ZXYeWUccU+WljCxcIlGZ8uGyvzXN/6adt7xcNut3FMZLqG36qo4VamIVNNJ+fi3icSaoMHBIqqmmlVjWiCXPpZ25HfwxIt2Flu1ikAloCAw0D5eVcsO04zQD41Tb0mkWTzbvSjtWSKUywXLMkooWkBI1IK/h54kMEwXCpM+yC02sWdjA3QtounDGiEhVRfKqhRl8MHuQgRmkB0lJklIUDqlrzat22/aruW/sruyi+gWJXnhljRmPVYrqdV83OmMK3OJlFiP8AU+i6Eih/IVDr1ZYfopoQzSRR9RFCkGoCgj2gqpGN2BBMgdpWMIOBwCfObHcQl3NQwWt0JEjYVR20EqGrmQC2r20wwGUaDEhRzYx6D9UjuncFzdTm1252jiyR7giskjLkdNR5Rlx54W3pxEPLFPtxMy2ATKdabVMpZpHkYsSc9XyKK08KHD4yJmFLfsxhQbWU7kTX3DsaZMhulQpQkHRLEuTf1BjE0DOf6Voaz0nrQjcfTTcrSQLObW7hUdZS4AcxvI501IahNPhjbzHY4JWJTaHXA9Ot4tlnmt/powh6LBDpLITmDSlRQ4hnfGYRLqWFnyGQZO+0u0LzbNyjuJVhjt4I7xQkR/EIXUkipy8uJbhfF0yNE17Uvtu27bbk3soiklijWFM6sArlzkDQCuZxR1HuSmMmD1+SuRjbEPMWOxavN/s91uY2+oeO3kug0W2PGqay2fVkl1DSqgjSCeR4ccSxsSgMK5fV8m4qv70D0Ph83Uj7B3We87i2q1lrNcCOWd7sgqrqQUqooBzoMzwxQ5hZyQJdg4YdS0NBcEpEAVyl+0K076S2s7b6u7cQW8QUSSsGKrqNBXSDSpGOWt2bt0nJEybdxWobkYhicV3t+49vari7lvEVNvh1zXNtMFniZGc6Dp/Uz6lQnBjyONHT2bkQImJOYmnVju+iqaiUcXFE2nurO+nsXilkvp7t5tw1zMXaNkUaQquA8S6ZlBQ8BQYkNu5CE4kZQIiNNrnZvwxTYG2ZDKd57AitzLqi08MuFcY0cVMAq89ULq2j7f8AOFkDSIrxmhBBYChH9bGzyiBN8Nx8CmastYmTuH9wVZ2l5De7jax21qhmMkccZjVVoFOQAFAT488dPfgRak5plKw9KXvQ/MFaPZF1aW2/7pLeXEcFvLsKwRSyyKqPJ0AojVzkX5Uxk8vDWpg0zCXitTmEhKUWqxDoPuu+WttGbiYS2VrC1tGbsP0ZUcRh0dUWN2oxTSCKt+I0wmi5NMNKZY7vr8UUV/mUaxiH4pA+rDXFxRXSztLUfT9OAnraWPklkjdHLKCaHSFpzONmVmY9BMX3LOhcgPUBLp+xb3TvC5vuhYSbg9wJGZmF1bC2WVnUqIllj1dNEPBnjGo/ixFKN9qS8Pg9CsWJ6YHzwJHAn4CmHpi0e3dvbru3c729pHtd71JljeNw7PGohARaklhkG00dxQCobGdLl8rurF+dYRjR9sv/AIjH6qzdvwjAW7dCdz07duAUy7EO6dw7vc7lHaS7XslvIrKZ3PUnuKB6Rwj+7zIeWR3LMKKFWrY2dNchcGaNW2/TgqmrsysgCVCfu7hx48FYa2cNyFYhUqSD08iSMqjlxGJzbidio5iFGO5rHurbYluti2yDuEQNr+kFx9FdEkMhK9QPC9AxPzr8cU7ulu/clHrB+RViFyH3gVG9q3S9vJrTcd52ufYr3cLwRS2FwT1ECFkQedUBV6a8q5cMZlrW6iOs/bzjHJlfMxrR6V30Vm5p7fs+5El3UutKLarJx1a3+0j+TF/WGo6CodOKHpReFQlvEvgg+/P9+K4RJNNw1khVYo1CVYAGhyzocVdRMxkCNinsxeJCE221W1pKZYRoPmooL6UDsHdYkZ2WJXYBmWMAGmK8tQSGYfToV2d2cwMxfqFWoMxxkRsd15q/1NX4n9Q7a1rQWOz26H+lNPPIfhp043eUR/RffI9zLI1Z86qdrxjE0egMSFCFs9IHGgNeONPKquZIxQvM7KvBFLux5KPHDiWQA6TOYBoBT7a4VIinawVt9gZskjDO3uQaj9oU4g1X+mVLY9YXuG3YOiMD8yhq+8A4yFZTteHtOAhNCO21Gto/bGP2DEgTSo7v9v8AU7buNtSpuNvu4qf07d1/4saFrAKK5tVHxQiLb7RmCFls7sGpAJogTichjz8SJmfzR8V1reT+n5KITRWTKkiMjvEaIqz6yMqUIjD8j4Y6aUplwaA8G8Ssa3btxIIx+OCsT02jZdwupypVLm31RFwUZgGiJorAZ0zPhiropfqEbRH/ADK3q/QDx+RUuv0rJdCtQYq/DpEH9mNzTYHpWLfxT6wDG4spF/EI2PtV7cj/AIhiyoEC9Zj0+ykuAKm33O0kyzyCyg0+3FPWh4f1BaXLP9U/lkjI74llbqL2t3AVkowY2YAOrOo8xyOFlqj+CfYiPL4/7tvtTXfO9mj2W9kue3N5toFhJknngWKJFGZLuxAUcvjhv7kn/wDHPsThoYg/6tvtUC9Pd4/y3u1rOthd7xNu23NbQW1kqmYtF0ZWIVqVCqhrzxkcumYzkwMmpTp+xbHMrQuW4vIR2+bow71ZI7v3BxqPam+Rn8rQLX7sav7qX+3P46lj/wDr4f7tvtUa37dp91767U+o2u82h4/qY1W9QI0ispzSnIEkHEcrpncg8ZRaW1TR08bVm604zeIw2MVOtsWtrERxa1tiR/6QxZ1Xp61m2MUrb2ts967XUKzdJ1mhD18sgpQilM88SaMOKpmpd6IpDt9kgIjtwnUoWH6mdBQfi8MWzbiqXuydnTa+2LbN1j0SfU24U5SWt1dWz8a/PBIjYinpLU/VF1LHV3bdInudMJ+wO3722a13J9x3K2JUiC53O+lQMlaMA8pIYV41xBLl1gEeU9qmt6+6XrHqiEG3L0W9Ot2K/W2F0CrM+qO/vFqz8SaS5nLnizb00I+lVrmpmaSQve/Qz08su29yNnb3cEttbz3cMxvbiRlkhgZkqHZgVBXNaZ4SdqPq2spLeokfJRiV5gnNzFI0a1JSjGTURrRlDKAOFFB44ZFiHUk4tIhH9j3KW2sI7NoWdriSVTK0xBjWU9OiCh8K0BzxT1NmMpO+zwV3SyOUAb/FTDbrcydy9vREsQksjUYeSiO75HOvyVxmcvLyPSPBaOtHkPWpp3FbARvlWlsgy9jNjciFhyWS2oFrdZcZhT/eTGfdH6w6ldtn9E9aYWFpldNT5Ydxb3HTKMXZBVIlV127ukO0W8iywG4MqpUoVAAUFSpDEeOMnVWZXSMssq1bZERUOnVx3XChWW0s2JYHqLK4odQyAKsaItK0pU0pXEcNBIuJT7PjEonebABFfTbcbm57qnvLlEWC0sbi5dBSONFhj1MaoGNaCgy4kDEt7SRkIQBxlWuxLZuyjG5I/hp05gh0/dlvu9re7msky7hfsUhsyNSPGQBEXZuUOkMqAAa8zizb0psxEB6dvx88VBK/G4TL72xO/S+4s3a9F5M1vuwkK297MTNENETFLaSNqqENHevHVp/LhOYzu2gLkBmgPVHBwdoO8UpgzqCxb9w5B63p9PiqmD77B27ffXuybrue4hRd3Fs3SRBUMscAIqCXbU5Y8eNKUXPAu62JJe1bjSG8nefCisxA0xAIzSnj0fG/FLbr38+3yW4a1RknASaMP1HEjglOm6VV1yz8lacMJb5LaDuZE9nx2p09bJ6AKL+oW6HdbBNsvLQ20okE6K7IiyoCpyOo0KnTUHxxLpdEbF3PEvGuyo6lLPUxuWpQIaVKbCx3qOdtdvz3G82ccNtWNpRF1FcMI3kXTqOjPyatWJ9bqHtmJlVRaexGEs4GCknqaLPtruC9l2mKO3g3kzLaohqV+nf6edghFEE0quFAy+amJeWQMoCR2YfJUtTMCm1VbuO63N5cvLNK5kjZtBR2FY1joo0jyLUsVyzONllRTaBpoV0qrGR6FwiBkIPCgyqCOOEKVTvtn023Hedjg30bxBtkm4oGgspSjAxSZw9QmZZSXAqFWJqDKpPDL1PMoW5mOXNlNajuW1puT3LlsTzNmDgMT34KyfR/snfu2t7t9z3Vobe66307wRAOslu9Yz5zU0euoeynPEB5hGd6EY+l9vFA0Zt2pmXqbwV07PPd/wALsxIoNxdxLI4U0ZC662FGpmq0FfHGpo7WS2AcVm6y4J3CY4bEVgY2YEDZRgAJM/7Dzy8cWiHqqoLJdxFL5WcsVIPlIqp8cIEqQuJ7QKy3LRtEuZaQDSpHCpOR9+EdDIVHFtl5BG20vSAqemqxuV06jUrUABa/DFbUaQTNSyntXsoT1TUadLL0wFOoEeHwxTu2JQriE8TzJjen9engMZWq9au2B5U1LUxUkpl5A9drhbv1e7g82pIDaWyDwEVnDUD3OzY6rlobTR4ue8rI1H+oVBYoFEMl3K2lUOiEAVMkngPAJ+LF0mrKECjlaHUW3atQ90wU0/IlCR8SRg29CNnSmxz92HpEX2Bmt4NwvFoGWBo1J4jWpWo/+JTEF8OQFJbLAle2NtcPZ25/90i/FRp/djHVpEY6/DAkRuxP+Fi9gp95/kxIE0obdBRcIrmiMWRudFYgHF+yfKFDcFV5wvd23rZ9yurC7262mXbmuILeKVndKtJV2lPlE6inlVQop81c8c9/6WNPORJw9N27d014LbPMi1I02Vr1qO3m8d7QTGCOf6S26Ec5khRLXUjlxQFQjUqhzDccaw0dnEhzxqs6WpubFY/pY8F+bu/mtYU3CBuibhDI7iOUAldcryP56Z58sEoANlFGSW7hk74qc3EavcsD+OJAfiXWuJdPtUd/ELVhdw26beZJFVkitw6kjXoRVR2C8TpGeLJNWULUTH1hhY+n19MB/wDLT2kxPEU6hTj/AOpiprg9k9Xir/Ky18dfgptZiSe1t5UViskELrQGlGiU4tCtVQZqLW47Da79YTbPu1mt7YXmhbi2mVjG6pIkgDUoaVQHAyUSaoVRelcUc/dGy9WPrTR2t60TNUlJRCE1L/OpqHxxznLKamQ6V03Nq6cHiFc8kEiMFkQqTmARnjo1zCgnfHTHevZU2paRXz27mvys5Q0PwcfHFTVFpW/zq/og9u7+RSbZqtY2zHlaQA+8AA4k1I8vWqtj1JxCpN3MFzoVy/qjDtGWCTUYouiXhFKtoplzP24ukx3qmcz0C0qm3H6jgitAtc6ngMsBmCkFuT1XILkhpSFrwqaAj2YXMAEkrciaLoNIQTxVjx5DAJRSTtSBome8W5vdl3GwkLKt1Z3MDMgBYdWF08oPE55VxHqJgQJGweCfYtHMBI7V5es/Td9x+pa7l3O2lsXFnMsdsgQi3josjNIuRYA1p5cc7e5nO3EERiYyGZy+1dDHR25EvIiQpsT227D26whiiVLi5aMdSG4nYrIBI3lJVGRCVY8CvvxUnza5Mn0jYytW9BCLMZU+NyIbFDTvfZ4GCRPHHdTXFGAAIFxQtWgGVOJ4U92LHK6nr/yqPmJ8nxvU336S1kdoEarSQgRsFOlqFjxp7D9nuruuAQFhMSHTi6tz9EScyXr/APz4o3aXh1K3bP6RQvb3ign03CP05PqUkk0nphZJpUKk8yeFPbi6dyqjemTenHa1dUccje6VWA8M9J5YhNsBSi7LekT6d9t6qdKSleGoeH9HCZWS5ydqc7F2xb7P3Faw7JE/VvoLhZYgdbOqdMrRVArRmrU8MVdRQwoTU06lb0xeM/6a/wBSku4+hWyb2V3Y29xZbnONckkZCBnEJjXXFkozOpuHmGK9uzrIQER2Htx7uhWL2o085mRZztr8fao9296Z7pab5Ds82x3f0MCzIt5IgjhNxxWWZjm4NBRkOqoGnmMW/Y1JsyILXJNicBu6g6p379oziAPJAdvHpKgne+8W8XdW4x7c4trW0nkjTpsZC8oIWWWreduoy1Go4lsWJwhlmcxHUOA6sFFKYJcfag9jb3+7XomtIJ3uJKaLmYNqBFDqB/DSleOEv6mFsVI6FLZ0lyZFCkO7dv7l7df6vcYob21Ehd5Si9QNIRQrLQOpr7cN0WptXvLF4ncpNbo7tnzlpRUz9O9ss9surXvpGmksY7G6voYZpNYMkICaWC6c1lIQFss8sVOakiAi1ZSZM0xcmtGQn1ktprSTt+WTNE22S3lBzBliuC70PizzFjjT0bCGUbFQuHNIlVpGIwxuGICmvkY1YmmWR9hpi6VEuda3DpZwI80s8mm3jRWkkZm4IqjzE+FFrhDvKdEElgKqyPTLdbbaZB233PYXs7S3MLbe6BWks5mbR+mrUYBmIJFdIpXjjH1+mjd/UjICleK3eX6y5ZHtyEuG7o6F6AFxDbNYhJB5Lu2R55SFy661JP8AOpQe/GXp7Oa7bY4SHdVWdTeGSZP4T9Ee2/fYrndlt7MnpK99b3OtCGSa3dBpWlR82rMZH3jLrIrmUYW8gkluSVZhGViPlJ+UVp9priQgsExNhIIGW2si4jlDkkgtoKkFvMfGtM8BL1KUBqJFbpZboI9kEAzjnYa4QBzrx1nkOI9mEbch96cJFtm4zq5WO7azfXCzjUUk0lGfPPgxXCsYhsHSBinX00AcKg0PGq6aVyUEgLTgBhprFtiUULptNZfUMTGV1pRZGUkqfGlfD34zNRyyM6xLFW7WqMaHBMLq2mgyYeRiVSShAPIceGMXV6SdnGsd/wAYK9avRnhivEvqPPHeeofdFyCGD7veKGPD9KUxfZ5MdNo3FiA/lCyrvqPSgM1xHO8QULGsKaVVT5ak1JAxOAyYS65d0akWoOqElT7TxwBBWM0MalQS1Rkxy+7BVCd2yrHszuMjczKg9wOo/wDcGGS9XQnD0r2xtmkWqKMwjSJ/uyMMY4wVpEo+OWEKKIzt5DWqexiPvP8ALiWJomlAu47+HbzrlqemSxA5KScz7MWI3hCIfaW7nTJQfsUNu73a7m8kvbe0WGWZmaSV0QOSczVjnxOI5a+2N6Bakoh3FtVxuO6puEF+LMrbLbrJSXrqYzIaBozp6RMtSuXm8cN/dwuel0ptyjiF12nHF2vcy3VxfDcGnhSKdY42j1PFXS3mquSeWnHCuCiMjEulO7e6dwujAe29zn2XVGYpZY0DMx1EqwqPwAnLD7chHio70pSbLRRzat87+bdLaXd94k/h8Mga6jt2jDt0EkMSKOmoMYmYGhbJSaZ4XPGBeRVmZEx5A2H2pbunuXdN22Rtskv7k25u1aa1Z6W0loqKqppXLUJ/1KcOdcV9RfBiQrPL7RjeiSm1lvvdVrFH1d3v5INC/TxJPOVWEZRqMwBRRTLLDBmmA0mUU7eWRo4qicO9306LLfbtdRpqBZLieepzrQjURnzxFLSXJeX3E3M1RA9iE7XeRJBBE7iIxxy6JGfSpBYANqyzYjTxxli3L3SQug1ZB07Y4N2qe9ibvDZDc4572K3glktpSk0yxqzBHjYqdasT5V9g543tBdiIMSAX3hc5esXCXyy7Cs7q3G0u977Yk2++gv8AobsXWNZIXEQZ4AqN02ZtBKltTDgeZwas+aFRLzj+Cs6OJELgIMf0yrB2gKttGqnWOjQEZ5CQjji3qfSVQsepbmuo7K4kmkYxqWRaiv5VoDQcMGjiSGCTV3IwLywRG13ywm1VkoqE1l/6Q08f1Pk+FcPOnuYkd6ZHmFjAHu+aH/5gBIiumtdVVkAguuoStQV+aKPytzxH+0uGJeTdX2pJcwtvQOtXV9HdXsMtvNIY4AWmji09BxXg7PHXKn4G9hriWWnuZWcBM/8AYWpHb1JCDuXbNtuOlPuENyahX0SoXUgGoMcS8qgHkMIbFwl04a60BV08l7s2dIwZHaFJnSGN3QhWeUhVArxzNDhtzT3MpPzTo66wTlGJ4KOdzm03Cxl2mC+Ed1eQtZ2zI5cxyNkpDLq00bGTas3sxEg4ljXxU8LsIkEGowUIPpF3MQRJvMor8yiaSnwAXFz9hbH3Yqb99d/EUnadkX2x7qbm73H+ITRRMYkMjykHUOoQtB8q+UnOlfZlJZsW7cqACSju6i5ONSTFHBZ3VxczNaB3WVnE6IC6VahdiaeTVpTxFK6eZxMY5XOxRxebR2p4t1a30UkMDdQxOKsFZVoXDn5wvCpFRxpXLGbC8bl2oI3LRu6U2reL7+lBbm3jW5qy9RoGfTViyZu0gKqNOYcVYGtCvtxqG2JYrLEiKJzsjQrNMHkFbijF8ukHqWVEk4N5akjlzphMwJYIYhGbCyO57hFY2skbTTtRaMG0gCrMQDwVanCZHolzKydm7Z2fZgXt4urdPH05ryT++dK6igYU0LXPSuXxzxYjERwUZkSiMtzBbpn5FXhQchmfsGeFSKJd3d5ybJsW8bwGEI2q0lkt2ILBrmUiG3DL4GWRcsDslZef/STZ7Pfu59wvbqIC326ySMRswYGR3NXYjysTpP24wuZSIjGL4kkrd5aRnlMDBgpt3FPvUu6Qbd26bGNLgESfUKA8Wn8ShVfqI3CjUoeeMMRtOc3Vx4cFum3cZwVS3qD3hLvF/wD5eijdPprylzKRpSURsQpRCWKo7AOKtwx0PK9ALY90nGNOCwOba7OfaZmNepTLs6cntaxsnBkjurkwxpQEG2tbiS8nI/pS9EH3Yr6vz6j8ke8qpECNsnelO/tjue61aDb1a63ays/rIIRV2cLIDJbqBnrkD6o/zFdPE4bY1A083kfJKTE8Wx6Bge1RG2ZxLbFSTSKwrmQ4oRx8BkeXDHSMqStHte67X7K0Xlrbveb3PZ/UvNICxggYERooUE65m4KoqeJOWOc1Ub+ooS0BJm3neehdVpY2NOKOZmLk+A69gVm7Hu1reW8O5X9vCu4GIedlXWhbMoDnwOMeURBwDt+CtidskB0vNd2m9yPs+4wS3FnJ55IIZGhkdrcddQsi5oyvEGyxa5aHvx2ivgsrmEBG0SMftVgWLi2tTdITphvJ5nkObNHcTSSsTTwM9fhjqzvXLJy9+tm8sDEIrUmJJy0nymmfIjCl2okWjuVu7wO9wqoHCXFGGaP5NQPLzaa4IlkMi098trSAAah5V0mgB4DhWpOHOMEjLnoW1USYAELVmBoTmTxHHPCiZCTKm233Uuu6a3ElyoOgqzglVSukiv5s/sw4nNTBIzJRN2nihVILZ3uGIJiYBS2rPy+7meGBg9SkctRELS766PrQq8baZBLSlRz91fZhJgYbEoVNeqXo3s1ttd93R2TZ2pvIRLebjtlwZZkmFTLK9u3WQxSjzNoqVbgApxBOwDg46P4KQTK88XW4bW8cd0LGxWGVQ2oC5VKmtAP1Sc8RwhIUeXd9FJIMxpVMjuO0t51tbSORSGHmdlquYBVywI9h44lyS3lRuOCIw2my3ln9be28KfUyDSlvEsZLlguiPykLUkADgPDFYzuC5lBLAbSp8kcjlA7yOKOVrSBkMEE8gjCt5jnp48OVcW4kkOcVXK9qbdRUlXhonkB/rUf/AIsZAwVolE4+WBDItth/QYeD/wAmHxSFV/6qzSw7ttUKGiX6z28g8a6CByz82WC9/oyO5j3p0PUOLhDtsWxMNZZowoUM5bOlQKcOOOW1vvPQK/p5RNEN3W5tDJ+iV0sB0ytDVeOqg8cWtHYuDEMm37sWYF0MMfn4BFI06qVy/wC3G3bg2KzZSDoXuW3Bw8UDByBqBAplwNMsPt4umTwQj6iNZFjeZdYIUxHNsxkKAeBw3UWrlx2FFb004xAJK5vfplsZ1ibSQFPysODg+FBl7cVzZuCNRsV+xOHuRIO1AbSeC3kW3mjVBKzapmUyac2AAVQWOa0FMMlaNwu61Df9qPp+HPBHZdtiZDHcyC38oXULUsoDigJLFTz5YSGjNCHPWFBLmT7I9/0TGK3Js7NoiGfW0CsxUIVRnNKFlGegHjXwwyMc16UDgnyuZLMZ4lS622+KWWKK9huuhMmrqWYTWhJAIbqsETI88UALURmnLqGJTo6+9MsIgdLp9232bFtksW8bmvXv2Zo4oUAWNIUYOGdifM5pmOGKlzmcYy8mESDVE3uAvubtxU1/zfdWhkSLbJL2dFPTiWTQHFa0R9Dio8Matvn0bkfMB2rN/wDWRiXEqINuHee47oSs20XmywW8kU8t4Y5Lhaj9PpgGJFfVqBr7Ma3K9fG5PKGwJx+Sz+a6MRtuDmLjYuT3lEyvcxWE5uIQY4Z7m3mnAqMulbiqLzpX4nG4JA7Vz0rUos0XPcO1Cob/AHC9cyiz3OR52LJeXFtKUQjyhlgtlNWb8TaqLwoxxCbtoFjIA8SpzZus4iSOASuveTEYZbPd79wysYXsLpbdyKeYAKfN7Cf93DxftDGce1MnYumotkJv/G98tVaO122exGpquLakhZstMcOSo1TpJZyacMTGceCrCzN6v8kFnuN/3Hc7fr7MYgLyANM8BkuEJdCFaZhr1ZFv3AYjlcBpRXLdnLVyit/3INk3TaLLfIZbKTdbyO0jH1Nv1EMxGmWWBX6sUZLAam5+U+GMi4Z+3KcayjElttO9aVuxbjMAy29XipL21vfcO8Xl5FfLtj2u2iVLqXbbszS288R+WcGRlSoBqjEMp488Tz1UYxEpEMQCN9cEe1Vg7g8GThrYsddJJY3kaZInZNGhxQLQSFTQVAPCh4VzxOYeKjzJx2xtO3XXdcNrvVlbXsE+33LRQ3KJcKrwyQNWjgioDsA3hiK9iOtS2ichbePmpjZ7B2ndXCQzdu7UikFgfpYGOQGQBjHjjN02t9yQBiFYu2sgJEiqzG0wQy3kUDxWy2m430MagAALHdvQFQVy0gCnClPAY1LcgIhVrsSZP0eC7fbKL/EYxGY45SC5DENK6HSppICxVPlA4CleWEzQfGqa0lLvTbb5lvtx3G6WP/DKlrA0SMFLSASSUZnkDeUR5jxxPBMkFYPi3ClDTD01Bd5vNEbxmnA0r9nuw0lKFTvqvvMM3blrZUZod0vDJLAaoXWBCy6q5gIXR/eRivqpEQoWLq1pICU6hwyqTau8Ln09u0ntbMz7fuDtHeDUROYowo1Rsx0akZgVDCnEVFaird0n7qNZNIYbuLq3b1P7aTM8TjvSfcvqsyyqvZbvCslJJLyaMpKsjChUh/M9eLBiV8MQ6Tk9P1qncDj8dqtaznVALOO0nwZQa1kle7M8zGWWRzI8r5szHx95xskABhgFg5jKTmpKtjZr+K22nbrfp9QWliq6A1CXnmaaRjp82Y6a08BjAuBpzJxlLwAVy7MZYx4KX9nwLf3Uu8b4FFu4Fra2ucUtEk1o5c6YykmtlAJB00pyxHqrMzAAPQ1OyuzsRaxxHQiO/wDpz2nvW7/x6bt97Dd5pGubqWaT6WC4kYMNbRxSyW7SlwrMdS1rVqk4kN2+LOW2XHDzMOnFFqEBPz/xQ/8Ay2IO4ZU/hZghvHEdtbuogYUjoG1sdDNlTzNTFSUHsxOZ5VftW5odXkuSjIeUtXo8R4bFncfYNxtsZuhuEdtI2m6fb1jlQqtNTRQyhzqqRQnSvOlMNJEDUOfjwVsX/cNMNlfFOvTezifcpdxieWW3toOnKJUEQhubqsaKc21BqE1ViuipNGFMbui09sDNGpNHXPcwv3DLJKgFWVm2MEMkc1vcV1qR1oAx0AuihhlTVmpFcXQs0pDbbeIx/TxaY73bnZIZjQtpz01JrkUNCD+/BVFFu56s8U6W8Cy3ca/4jbVI6vmFA0Wr5kb28Dl7xnSuyjb7m20zR3k+33e2zWynTNFA8yySEUoyqHThxWntBwhJCUAEpOP1UluybPbLT6ncCGOiYGFVIHzSlmHSQcdTYbKYCeLROBUX3Hu3uvednk2mwuztUtxdoL2/sSCv0UCk9KCUmrSTTMS7hdIUUBNcZ2p5nC27Vlu+PBamk5RK4QZUh3n43p9tG+btYlpxfv1yQzSzM8jyNQDOtAeHDh7MYn76/mfMVuS0GnMcuSPxxRJu771Xln65haYgyyIqqzHlQ0qMWJc21JpmHYFXhyfTgvl7yg2+d9KltLa30pjtpUYTNPIWkYMDkqsS2fjiEyv32rKVfjgrfs2NOCSIxp1/Vef7zaprOztvqZuprWqF2GhzGvmCgZ58c8dTC8JEsFxs4EAOdnwyYRRRzzpCdCayBUgn34ncqvRSjbBdRWkMBeCNbcpJbRhyolmjkR/MTw8tBxy58cUZxBmZMST3BlclfjGIgaP4qOw3k8DmxhSKCV9aNRckYEg8DSvGmLhG1U4irBe0LNlWe6jpQiRHPgdcYH/BjICuFEoyCBhCgIptjErKp41B+4/yYdFIVXfrhMbI7HuQJUWd6JGZcyFoC3v8qmuJhDPCUd4KBJiDuKjSvMWeCGNI5ELRJISQNSuVBKgZ5CoxWBtsJnaHURzAkJvbQbrCGWZ1ULI4jkCqzMhJIqSBw4U9mHyv2iMUCEgk5LOWOQu1wGao1EsfMT4jP78ILkdiGO1M7+a6jjVrKQHTUvnpFOfL2YmEgyblqiPp92hsHe8N5H3B1JLjZZAIJLSV4Kw3DGQBxTMBtVM+eIxGcZliwkH68FMJRyszsVMv/wBOdhMjoYbslgVEpunLqTwYagy1HKqkYfK3I0MpNup9E6GoMS4AcdKaD0G7ANwtxM26ThGLGNryiMWYtRtMSnInKhwRtxAICknrbkpAnYnp9F/S2Mr9RtbOpqCk11NpeozqNSk/A4jyQiXzHrKcdXdkGYdQTLd+yewdmsUh220jV4WMkMMzTToGJ8igVppUsT5jlljI11zTgSIkTM8Ve09zUyaLeQcE1aK1LgzwPHM6aWlicFSDyZWPmXHKm5LYzBaWAUN75k6VuLe7tdwWykZY+tbsAqhTk2kq1a+FRjV5YHk4MM24pJny7epbj3N9otF+ktpfkPRumdumwWgXVoCUqDmDhPa9yVSOI2oMjuUo7Y9QobmY2c7LBLCFFvca0TqMaBm6TiumpOnCThOyMzPuo7fLBRzsZg4wUtvLa83jagZ1uGmvLRmLWwU9aJyYzQ1CiePXnq4rxzXF2enu3IRuSEc+II+9Hi33o+D7lTjdjCRi5bwP0Pxiojtuxb5CJrOHetx2e0hJSK0iuKtGQ7eVurrVKKQNCjjxxRuaogsIAnbs+3FaYaXmIiX2slJNp31tvkZe4N3kkNGS2uLiIKSsgPnMUerTQVoGz54W1rMs2lEZOH2pDbBqABL43JP1Gjsd37/7C2nruscdxfXyzrMEmj1CNY+m60KSViypnXHY3NRIWJzBwjRc1G0BOII7VWdraSzdur3BL17mK+77e4jma8k0sys0SMVLFus+hv16a/bhk71z3fbzYWRs+8du7qUsYQZ2xn3fGxWpe+n+1btPbwb5tWt47sS5381xcTRxMWeJ2YFmTPWNTiny1AOMjSXbwJnKYlQ1ytiOmqnvGGVohvjuXNxa2W2GS3Npc9v9uRRXE93b3FTLdzwroWUmpfPp646kq1D5anFqEJAiVJHPEvwOP0/gopzEgXP3SmHe/dh2w2ln2zdRR3MEk9vuCm3ifzREIuc0bcCrfLli8R5pB8FHINCMmFU39Iu9LvuHv23ivrlrsW9tdpVoY4UUMmpqGNUFD0ueHmBizponmjIDh4q20mubS8tZZXQr1QnVBXoAEef9SmWXCvu54z4WpCcQIGlc2z7H7VJOQMSX6lA7De7M93dz9oBWG4xbm9/ZTGQdCWO8IkdAVBKmNFeTPjQgZ4s36VcB6V3uB81JbDjgAH70e7M3Hbd/u7vZXV7HeraSQSqzdV+hBIoMsLAaF87BTq+8GmEtaY3SQ7NQtj1dnUm6iftsfUDgrBYplDFqOjLSM6eNWP31xtxiIgAbFlkulCaxBuBpQ88xhUiinc0csls4RjHVkDN4Rlhrp4+Wow0pyp7vqW13DuG32p54hNZxQxw2bSIHkutxkDqkaEhmdlMKAAYz9dGciIxBWjoJQiDKRCqD1Olh/wA1S7TaHXbbJENvjZflZ4yTOwPPqTlm+zF+zDJEBZ964ZzMt6iKRkuI1FSTkOOJSVGiO327tIGFCoZRXkQPMx+wYjnJgpIRLqZbrc323JBtUcjwi0iVJEQ6f15BqkBK0J01C58OGKmiiJgzYEE06Ak10jGQiNgRvtvdX23brq8u5JZ1vrlmnVaSyyn9KEUV2XqP4VblixCQjBvj+Chu25SuBuCnW0922Oz7b1ZtxhjikjK2VndzNFa3UrF9CGR0lW2Q6W1SUVVy1EVBxQ1FmMrgEPLcZ33D7TgOlXLNyWU5qxwZWKbf6W82+KOE3C3ZM00kVZ7NTApd2UIemrKwGlz7vmIxVve48cwf+Zh8tq1tLp7YjKQlUUZztVReoXqHZSbxMZbozpYyS2YCQFT1IySyLp1GU5H3fHEdqzO9sx8Fau3LdgAmn1Snph3tcblt17Eln1tsDrPPGlu73Vu3S0lpTqKSq5UAKFqvH82L0G0vkkfU9ePBZWoujU+YAuNnD6urD2zcdzN61yZIWjddGiTU85HEBkjA06SagGvPER5nEEsMynjyiZHmOX46k/uYLi3nW/imkidqGSNCFLU4gg1IBX92FhzExrMU4YjqTp8sjIeQ144Hr39ya713b2ztvTkTqw7zEf8ABuU0MzmlUMr5PE9aOD5fdjSs6iFz0l1l39NctesMk5vUm23iJotosTPdCNWuVuvLAmqtBRCxlU0OkinwOK2s18LLBsxOCs6Ll0r7lxEDF8exRG62u1F3NuO6uj3VzQvQBFKE1CBASSq8gxOOe1Ouu3aYR3BdJptFZtekZpbykrjctujGiIGUiqgLkNIGWWKkbTK4S6T2+Dfd9la22S0eZlzcxgaVWnGR2oqDLm3uxPbsylgHZRXLsLYeRZd98drTdo+nu/8Acd3edbd7a0DW3RJEcLvKkQYMaF3GvLLSD44m0UBcvwifSSsvW8ykIH2/Lx2/YvOFreQybot9fTOBG6zETGRhMUzCO66mGrxNcddKJEGiOzYuZjIGbzP2ozM8nct8LhJ4GuVAjt4hLHojiWpOt3VJJHbjUAeFMV7cRaizFuhS3DnLuD1pS27W3yxu45GhLR0+ZVJNKU1AgnCzvRIxqmwixRXcNov5bVBbprnTKMyr/d8yQvlqcueWK1i8c3moFNfjAilZKL7jse52sIkMEpZCTI+lNCqBUknWT9gxehciTiqhBXsnbrlLlo7mLOO+srW8Q+KypqH3OMZBHmKubEVjOGlCJ7Wx6ki+Kg/fT9+HRRJQT14tTc9uQUoavp8aalZa/wBrFnTlikIoohaX0t9ZWW6TMxW+tYLqeRmRNU0kaicZ6QAJVbIYy/Zd4j7pI6gadzJZkgvvXV33Ht+3oLi9lS1ijqjPLcIsbUBYVDMVL8aKuf34hGglKRIPm6PiikNwiLZafG9BJO+dqd9U0sZa8gfomZKMVABBCxqNIzFHqePLPTet6AQAxp1161HnJdCF3KTdC8kYZ4m/SDshSFnWmpY2HlYpkGNPt44uSu27dCeLbVHHTznUBT70Rtd02/c99ivSptruCCWH9QSMDFI6+GXlenHFK7rbciDF3Y7G3KaOjnEeZupT7dJO4o3tY9uniaS7co0JCBo0VGbqaqVK0FD/ADqU8MZ9+/eYZZVOzgpRajuReyN3HFpvHDuTUU1GnsqxJbPElvUSAaWKT2QoV3t3Da7Um6XcTrLeBYrezhoHPUObkV4BWOf2YzdTchemYfA3rT0lmUQNyq3c/UruTb41A+nhkdRrmlUaVrwBXPzHwGG6fk1m4dpG4K7euxgA/fgpRsrWkklvdb7eR3u49ISSqCsdvG7jUVC1ozAc+Axl6hw4txaD9ZCd5iEK3rvbt6y3g2lheCW5aolj0OYPPz1alUn3DFvT8tv3LWeUWj1P2JnvwjLKT5k17p3kWW3G6hmjJBIe0Yqc2GTJpJ++uJNDpvcuZSD0pL08ozFRjYe47rrvfFGdwnWlZgKlRkor+UeGNTWaEACL8AoLOoz4q7dshvLy3u7farvcNuSK3ivY2gajqJYwWWtAGo+qop/Lg5JqBp7hlGOeDYeLKhrIZ4gGkt6i3qFfd82Hbs19sNruG1/SiOW+vOgrCU9QJJN1AjJGHUhmUJpGZqBwvz09jV3zdla9WLucBTsV+eljp9P5b8ZkM0QzmvaoQ/qf3MqwbnuG4SrayrGqLCUVWkpViBzqw0gas8QQ5Pp88oCIeuNW3KsdZMW4zLV71vuS7aPvzbNytyHWK2g3K0lkYJ1GeYOJHZmCLrdNTMWAoakjFjQ2305gRXNlI2dCj1sh7wOzI4+O5F9m2GXd/R/t/a4Jo7G5urz+MrPNXpp0LmaaY+XNiqSiig1IGVaYjsvLmN4nCMWf+kH6qGcf0IMPM+GGJbbRXR2ZvG3b091vDq073c0ke2xohV0tnCSqrZlRJKR1DrbIcgAav0VuEXgYudsuPyb+KXV6a5GIm/lIf5bWJ6WZc90dl7hv9nM9zcptMMIMzdWEXUawCNhLHphmgcMdRbWJMWLWlyyJIxVQ36NFVD3v2re7JvlqdynnvbS+tZ9yS/tLVbZZJeqpaBUkklRGQPqJd604CmJLlM02xU0BnjCD4Ejj9qDzen9pMjLtdOi0aCZCZZZzK5r1JKzRoELZ6RGAPHFSGvlIPjXhQbsO9dH/AP5yFs+vZ+HE78etla9dvm2ubbJTYiE2iLBGwiY/UVbWzA1GRyXmOI8cV/NnEwQ77xgzfVVjpmDZZ4nYcNiquPa912vvvdr2xjpFul4ku2T2bq7CY3cgWir5lLK6ctNTkeWL965G5ERifMCVXt8uu6c57oPtSEXO7gdxV9emVpOmyXPcN7Q3e/TCaSgoDHAOinl/M5DN7ag4taCJFtztVbn1u1b1HtW3ywG0vU1+YCmErACj5sOPvOLpWKuI2Yo/5uIT+afH2ZYQIQXuma2sdiv9wvFdobC2mvJo4FLyNHbxtK+hTwYqhCVPHDgHQvM/pzCN/wB637177oK2yWM8g2iAaHV7xodKCJiat9Bb6VWi06hVqjQRh0iwZI21Vjus5utwnudOkXEjSBSfzkkZ8xnxwwJSsG13Ghru2zt6aRO40liw0+VanmaVrnhhuB2TxbLOjNjarZzF3HmtSvTjJ5nM5e0CmK8yZhhtUsWgXK6upNWpwCqAtoqxY+ckmpOZNSSTi5CLBZU5ZpY7Uc2S7trWziuJEMs6yn6OJ4leCSc1VBM7OugULaQASzZYo34HIGwOPatKzL9Qjbs7E23a+3vd96g2ndEW2+iEdtabfDqEVuLiSNiFDAMWZSubZ0AAyGE00IZc8K5zidrU7Bs7cUszISIl90K1N63/ALvSOG126ePcLe6nWJdvniid+szBEMSkqrVOr2gVJyzxm3tKASInyCrbP4LY0fMRliZjzkNm38C23uUKv99hst3O37vtVvb7ztqh7I2bOIo+swYoYEcwMCHz86ke0gDEuksZoZoE5Zbejpr2Jms1sCSDUxFHfbuanbjvUl2a87dk3KC7ubO5O4xhBAIChijQE65Az6NOkHIOT7Dwo3U+7GBhI+U7fko9Fe0+fOQ0hh8fMovvHctxtFwV22w3rdrZtIht9vSGztBUFjqmR9csj+2UV9pxV09gXCREjrx/whad7XQhWW3g/fJmQ7YvV+43C6Swft3dLGGKiBI4WuGEjscmFWkr/ONfDEt/RzhF80G7PFMs8yszkxEgeNfBOu9/ou6tnlbYr+fbd721HdbaSEJKymjNE8dzHUamRcx9vLDNJf8AZm7UlQ/UEKTU6WOpgQDUOQRvbb0qJ+ke73u8WW83FzrfcVngE8ulncwvEVjV2ZjSjK9FyH5QBi9zbTznOOUOGPiqPJdRbt25ZyI1Br0KW7zZw2ULXt6RHGNIkVm6kigmhIjTkKgccU7PK7hxaKuXuc2o+l5d3j9FI+3e1dqZllvreSfqqTGZyIk1V5RL5j5c6sTiY6GEB+IqrLmdydB5R3qZW8qbdMjwwoulek8ESKum3JHmAWgCofNnxzxZs0P8qpXfN+ZVx/qSuBY+ml/aasrrcLG1H84CczU+yKuKXLrIjrCPwiXx3pNVN7XSvKWpWzIzFBSvgKY6VZa5cQyeVkUipbMA8eHHwwoJCFY3p9cdt2PbZXdN3trC6ku5n+mmlCMsahEQgMODUJyxR1UZynQE0U9rKBijsu/dnxrr/jVuyHyhhKCpI5Ahc8QezcNGT3jvTV+6eyyMt1t28AWb/kwo09zcjNHerw7AvWvuz+0rxuNzsFqj04areOOLL/4ZxDeDXJJ0DRS6MYiTkQ2xiLqlfmU/cQcEUFRz1dtpLjtb9NQxR1qCafiWp4HEsJMXToB6LzltxiF3PaFRI8cxZdXygNWtAfbiWc2i5wVnTaSV24LcKyKU3my3Dddrl20S2otppY3MDnUxaMHTITpIWhNPKa5+/EVvWQjXzLdn/wBavEAPCuJfDoTaDtYwRG3huoraMqVKRKcwaE18wrUjPFY6wkuxda0f+t22ymUW6PtUha3t7KNlsLuWaGMMwhq4iWWQDU6qTkSc2pTVzxXlqCcQH3tXoThyOzbBnWgPlej7+HUp96VX9v8Axy9t1lLn6VlLNkCI5FU8TxrXFaUTlidpXMX7f6khuKlt/YRQ7iN7+peTWwWSENXUFUsQPglPDPPLFG5YOZzge1Njb2IF6j9wXvbyW97sgJWR1juHBr/eHyAauGqmfsxGbEJ3cuarOrFiNKqI9wyJJtdvu17Nb3kkTJMYopSmVa6SpzemK+lBzmEQYvvCtggYqtO+d32+6uFkt21sxR5Up8r8Sq/vOOr5Rp5wic1Fj8zvxcDEovtlvuG/W7XgztblQvWzCQhhQVpwGrKuM/UShYll+9HvV+zMzhm2SQex2me5uJ7jcZDavGxVgAilUjyJLGpPvxp3L8YxAgHB+azRalKRMqH5Lrc7Hb9uW3lmeXTcgtaWxaski1prb8qk8MNsTuzJAAcYndw6U67K3EAkmuzenm2dAO8KqBNKUiuXqQkcRI4sRwFfjivqYyYE4Co3kqezdGAHmOPBXP6ddwRp3Bb2dw5EVqGigklapFFKDUfw1ByrjJ0UTbviX4vmpdY5smIwV0JGpQRfNGfKyHzKyniKHljrLUjRiubkvFXdW2w2do4tQqQRG3EMGkBArJpoMzkOmeWK/LyZPM45pA9rrR5hMAZP5Yn5J1bbXf8AdmydtJtqLJuMdxNsDgtpVkB6yNIVHUCiKKhblqywhuxsXLub0t7nyKUj3LMJbvIej4dWPfbbH/BrbZIJnj2uG2e1SzAjaPo3MSqymqGukAaDxHGuKNu7K3IzHqlUrsP/AF1i4MpiwZqfHwVZ3pnstrsnbVs0IkSKSNHV2ldwzMKszCpAelBUgGmNWw5i++pXJ81lI3jaHpttEYO0QzPizqT3e52Nlaz3t3OYbazjeeeQlqLHGupmNM8gMSjDFZkoSjUiionuz1M7l7tsp7ePZimwsGuEJjupJugUaMPJKjrHmrk0C6VNKthksh8pONMWfoUUbs4kSiMFD7fcGudcr2itpBXQt0ykNyBZkuPiBjPuQ0woDIdhHyXofL9Rza5bE2sMasTIS7nARGA7Wbaf6pJhcnT9MInQxrxLCTUoZ+QGnT4+zFXyh8eC6Rr5MfRh5/Ua/wAppTpFeCb7T3rt3a+7226RWD3rWMwkp1lgjY5gCnSkNNSllOrOlaDnqafQmLTka4svPecf9lGpE7FuI9t2zPUscRw3K6dk7+7o3HY7fcrHsS8is+mrWSLe2cMbpp8hUT9GTTTNSEoeONOIYNRcvO7KRMi8idu/vUm/zDtxjha6uIIJ5lVmtzNG5WRgNS6gdLaWOnVwPHhhHTlBJ/X/ALLsNyngEG4X8aVjN5AkIhdwa+QSyo+nL5mUV8MANUwyDOjkfqxszwpdS7P3CLa5VWhP8LkZHV6UoyM4cNw8KYfVJnHHsKM7l2b2hu8Sw7jstrfQKjp9PEo6I1ydVqRIVTUz5s2mpPHCunKou4e3P9MVpuUm0yQRrc24Mc62t1ukiq4NGTXC7x1TgaHjlipqZ3gfIP7fmrFk2m858UvDYeg+5G32La7aHdrqSL9OLXOJSlmofplUMbahGPL1KaqUqTihduXoeYiVNpYAP81esCxMiIIrsDv0nggPcXaHattuc1/tpgvtn3RFu7W3gUoYtMPnji6IWTzxkSxtqOhqhlIIxANbNwBiCx6Tg/XQpb+jEQ5DA/LH6qC7l2PvVlcSR3Lx2+1RBpU3m5/uXg6fUR1iQmWWRlYKYo1LasshnjXt6+ErYltwy7X3fbgsUaWQuZfhlY0fp8+3bRaXvYqbfuhMetN23uSYS21yc2ItEi6COhPkLkFfxBuOMmOo96RtXpm2B92IbN/Xj2M+wq7K37Z9y2MxO18OpQ7ZfTvf17hmv94vYLieyvFN9IkjzMbkUncSMyR1yZWLR6uOXCmNaUxGLQi0Y03MBu4KtAOWkayU5v5tx2km+tESa5gHXiWXU8bogLGQNH5vIBq1Ky6aeavy4g1OW7aOUs/Q/el08JWrgElAt2t9tv8Afbi92r9RmlSNbpCjCZ1BMjRqh0dNGKx14kq1QM8Q6EzhYeQ6t3xirOrAndYI1OV2PYYBf2cx3fcWMVrIzNEoiU/OyUqciBQczxyGK13VXL1wi3IC3bAMtrk/dfAb/wCKW1ZjbIB9ciQOgbUt21v97BalY9Aimurh/p5zJJa9LqERoEzdNGmgdWrQ51piWGjzWxL72XHaTv6Umo1Jt3THYFKkt9l7pUQzsbHcAzKI7hlKu+erozAaZgT+bM5UBw2Oru2SIyDjvTfZtXQTGh+OxMdw2/uOEy2O6bcu/wBqjabeGedBcPU1pDI/SMZ83mDvyyQ4eLVu557Jynh8x8dKfG7O35Z1CS7V23Ytksbqx7b22OzluG+putuvmMF0rsPKFnqY6rp/T1AMudBxxJc1F623uDNHePoltwtzfJQ9yJ2e13N7I237xCbJZF0G3ZdOttIDMzUBbxpXE9rUQuVBdMlaMBgpbsd1Lc9C2XO7tHMFzGASepBRdBAGXlI1cvbieVvgo4zUlsrH6eIhFJcnVIxJOonxY/NTlTLFa7akVZt3QqZ/1YSzx9qbFarC5gn3TVJOqnpo9vaOI0Y8iwlOkc9DeGJNNp2um4fwN3qG/ceOXivMYyOfLljRVRdJoLfqDIDllwwISbED4D9mBCcXX6aw2/8A4aam/pSZn7sJHegpDCoXrD0VujP6Z9rtxNpJuNi5rXJLmdlHwV1xk6ofqdXyVuBorIhbhiuU4J9YtS6i9pI+1ThAlQ71Kv4Nt7SuLyeM3BU9OOEUGt3BIBJ4CgPAE+zCmeUKbTwzSZeQmvp5e8rWVyqxzXCnpJkF1qQAQSa8eeeLlyP6EuhWuXTI11r8476Kco0WWkqVFKhSK09nHGEy9QcNRkR3e/2i+uEl2jbf4PEqFXh+oe5DNWoYGQalyNDn++sl2UZemOXrdVtDbvWwRdue5uOUR8ExkCywyr1FjoldT+UVHIHEJorGoY2yFIfT21O27i263U1uYLhLkCOJ9c9XlqKoRwUihxBqrueIiBJ4t0YLz+9bMbkpEhiVMxuYVS8dfKaRNMtF16iKVFG+GM2QntTQQaAhAO+IxvNhZ2vVEU2tTHCqMVJ/ExYeXhlU4i0uoIuEt5QFZjbYFVj33czbXukVnaEJK0WmUU1aacKE8sdFyi1G7Aylg9FS5hfMDHLtdV/dSl7wROrMGNKgVJr7cdLCLBYFybmqsLZkn7dsY90uddvZzRtBLa3Fxb0njYU/uQTKD4GmOa1ZjqJmEWMgXBEZUP5sFuaaJtMZeUbiR4KHR7lcPM8cDGOOWUtKGOohFPlT25Z43fYiwJxAWYb5JLYE925Ff8x7PcX01zd25uZLWALaljlrUjM/zQOWK37ScYiMSzyqpBqImRJGAonN1ukl7ZdUIo66daQjIa46aABiKGnEZ9FO3FTG9mFB8bEc7a7s3nbr6Pd2jF0sM/VlDghXQqAUYgcNNcVbmjgCMowHgpfeMol9pXqrtPebffdpjvLLULYhGh1/N02RXUH3BqYu2ZZhuWVcjlNVFrv/AE/9hXtvJbXLXzpLWpEyBgTmGBEeRWuWNCNqILqOV0yDFNtg9He2e1rqXa9sO4xHcnldppLpZGWIQmJpYisadNyCq1GYriK9pbd2QMw7fFVJb1M4QMYmh+KJtufpnvltKdu7ft0bbIESG0ea4GtY1jCANq8xK0xQv6KZmTEUK67l/O9PC1EXJHMBXyon3PDadnW1u21XjbduFtZR26PK2qKWJWChP1qwqxZTQ6SRWuLUtP5gInKW6aLCPNwRL3YZ4ylKTenzF9uKC2cPcW9i4PdNx9Zb28gijsDJEbdrgIJAZ3iCq6Rp+q4PwXVRcM1OpjaAETXafsWZZNzUEymIxi9IRw7TUqpfUPubfe77+Gy2yW4Ha23voiSEGGOZ/ljmlpSms5xR/Kq8BqxPo9O3nnWZ7uA+qg1Wo8pjGgVidsb3dWu2Q2lz6abbuV/Eipc3dr9JEZXCijunRejsM28xqcWTp47glt851EaCVwdEj9U47kvd23vYza7T29tHa0N8JIJ7isU9zkQHjjZIo1hYZhm8x/LpOeGRFt8BRT3dbqpxbPOu+RPzVX3faO8Ru1s9lJcLEGVZoIWkjAIoSrUI4ZHDhftE+uD9IWPO3dhTLJuAV2bJ6wLHtVtb9xdtbr9ZDGsby2dqJYX0KF1qHaNk1U+WhpwqcPzROEon+oKeOpbGMx/SVH+//ViXddrm2XtvZb3bBfIYbq+vbfpzLC4KukSIHAMi+XWWyBNBWhDxb2uO1Rz1owAl1xKqWOzijkEjW5VwQwV1cBiMgCMsiMsKLb4Kr+4MGd2V4x+svbk0XVn/AIlbuygy2zQ9YIx+ZUmV1LKCTTUOHLEJtzGxaMdXbIxZRvuv1csG2+S17Xt5Yb+dWjO4XA6ZhVhpLQrXUZc/KxoF45mmFyXCKgjxTZau390uVTQt4FlLpIKV+QNpAyAoPb7a4fkluUXvxbEKR2W/omz7ftN3Ks6bJcC426WIiK76D1V7adpgVIAbWsiyahQeFWzdToTORlEeoEF37Q3gtvQ8ztwi05DysQ3D7vDF1MuwLPbN8sY7fadxvLHdLNJJbG3uTFLGpSSTTcQ0j/U062DxaxSv5aYztXpTbk8oguz48KcMMVLb1/u28gbeDiR9aHsUJ7y7Z7n2C9gHcsjX0fTMVhuBZpYylCempJPSbzljH8c8aEdTanZlkGWX3ht+3pWdatXI345y42HqU92DfL3Zr8XdiOurIourFioWZVGmq1yEqrwNMx5W8cP1mhjeG6QwKbp9Sbf5Sp4ILDfrBd1229u/pJCB9MHIjiZTUo0ZBYENXUlTnypjLtaidt4SJ9wYPLy/G7B9rK7csxmxHo2sKqObgqWm6R7dbxVS50yWEYDMks0atJKYw6FI+iAtVdv1AdNKGmLNoznJpRyz4YePhREpQjHF496hO9QX1pY3A23pX0swEKM8MdnFCseqttHDAFW0Wp1hY9Os6iSSzAz3C4cnLlLlto+vT9FGLZBceYHuUa3O4unvkF9SOa1lFuIVlmmhiEGrUkTTs7hAdTAE8ScRgQGkeDtMZqs5facrB8FFpcx1rTPppTDYjPbiD+GwxHisakniSXq5/wC9jQthogKvflmuSPFOiY5Soky5oQdJ1AUJA8aUrglbjKhTIzkC4RrbO7b2xRLTcgN0s8grVAnjUD8LENqpyUgr7BjOuaAgvA/XtV21rXpJF49v2DuaFZbMG96dXSAu5aI8z0GMhjbOmtNS+wYjt664HjLHv+1Sy08ZVjRJ2y9xdvgwi+/i9pIpe3t9yoGdAACscqsyLpY8F89ctNMTmFq8c0aHhv3kJgnO3SQp0o3sfe1rGVt7CP6d1Ai/ht/EltOQgFCJUzcLSgMmZ9uWHwuXrY84zRG1H6cywpJTSLuDbLvoRSy/Q3rU6trOGQpqALqJGVVOknI8xi3bvwngUyVuUUO9TuxYu/uxtx7U0rFeSos22SuMo7yA64Wqa0VmqjH8rHEoLF0xnC8J3drcWV1NZXcb29zbSPDPBINLxyxsUdGHJlYFT7RidRpIE1wIXdnD9TdxQnJXcaj4KMz92EJYIC5nm+onknGQkYso/m8F+4YUBkLjAhelv9Pd11fTySLX5rDuO51DwSeO3Zf96rYzNaPODwVq2rgiIqMVE5PbVtM8TeDr9laYROQ71RgE3Ym4tnqtzHIpBoQa6Dn7nwlzBWNKWudRXjS7bob7a3C/JHeQkVyNOqudOWRxqAPbI/lPgm2Z5NTCe65E94VlsSahK1FQOI4GnhjnF63LGif7nvD7nHaw/QWVgtkhjD2cRSSUUUAzMSdbeWtfEnxxLcuiQAYBtypaTRytTlIznPN+IuB0bkPno9vIrrqFOBApiIK7crEgpr6ePt8Xe/1pgiS5uhfJNMBRyGRiCSOQoMXtRmNgRJOXyry3VgC7MgeavirSmvYFQ3F1PkW1BYlV4mZiRqWtdNeNa45TWC4ZmLhXdFbBiCAkLm3tds2iXuK8uFsIpWaO3uLpmJlZVLFII1ViwH5uFeeJbPL7tyINBHxVq7fjGWTE8NnSqH7ivJrvdnvZHe6SlUYjT5a8aE8sdhobQhayiiwtbMmb7GQiCR+p1EGgK3z0Lc/DF2QDMqQJdZdXMMo1xq0DrlIK6gczmDxz8MJCBGNUs5g8EyDAs00pKpkAFOdOZyxIoUvb2kbJqJFtCTUlvM7e8VyGElI9KdGPUittfvLcKiyF449KigIBHCmI7doDYlu3CaPRTe/Ecmx9REBZEr9nDE6rkL0x6bWu27f2ftsNlOJ9VpBPcOzhmDSRBvNT5QOAHgMZtuBEjTafFWZSdlJrTdtrvrWS9sbyC8tYCyyzwSpKilAGYFkJAIBqRjRmDD1U6VFEElhignbm4zb93Lvm6RS9XaLD6fa9v06tDyLH9TczLUAMHM8cepSR+nhIzhOIMSCklbuQmRMGLbCGUlIB44CEKBeom9+nUUv8N7she/ngiLPBA7RlI5CDSQrLCPNQEKST7M8wxoopXYgsfB1CN93XYN12e52ztu7/AIRH0/pHF1HJMIbed+rPGJYhNOstwdIk1sRReAOKB0c5TzliHdga0wd6MFJ++tQjkDxOxxTiQk+29v2hraDadmlNyQ1Lq7SKVETSAXMZkVDWjAhqUU6caVuTjBlSuRGLgvuU/tre1gRdMSxxKAFBqSEQZZtU8BXEd+5kgZbdidagZSyqsu5txmi2btxYQoW83+9t5FI82hpH8CfNihatD3JcIhapmcqllltsDQTRHd2tGSdv8Jp280pQqf14ZJCD7W+GK8tFYY5ov80XL9zMwk3yT2Ww6UySTb+XuJF0qNFgzGuXyRxgMxJoNK4rTsWnc2j/AIg3glE7n4x2J0217sadberqROm8dPpoV8rLpzaIL8taig48cNAsODkl2g9yc11mcLHtYYFgtLhhNLDGg6kkypM+laa/OQ1T78sX7eogLUrcYTyyfCIavWqU9KfcjMkPFtu5cXVl/EL/AOrtleAFFVYkSGemnmGM6aq8aaTQ4q3I2HwnHoirYNxth61zJtd0rIWuFCgE9O6sy5PLzK1yOeflUV9uJbWjhP0kht7hMneMcYhDrrtw3C9NrnapK+TWu3EyKflyKXB55+YUww24RqZS/wDNK5l9wH/Ck7btiwsr5jfTbWLaePpi3NrGkqtpoJIzPJIoqaVBXhXmcSW41czl1e4Phk2cQQ2Qf+Kivcvay7feR7nt0kK2qkTrGrxoQ6sG8iI+rTUVomf34tWZZrQEi8hQmvmGw1Aqdux1XlExmSMMdlOHRuU0kbau6O34dxuIVngvcrq1MYljWdSdYKkGhRgWSvgPzYwbkZW7jbu/4+MFpxIlHpVfbzt8uxbkxfKEyEeTgGIqKexlOqM1zHtx01m6JRFcRTjvB4jasYwMZU6x8xwT/Zt5vNuu/wCJ7VplkmULfWBOmO5RRSnA0lH4HA9hyyxX1WkjdgxxGBU9q+bcuCkfdNraS7XF3KDbwwiPqvBuUccEgDrUhJJqFHPArXMfDVi6fU3bcvbpI7KZuxti0L9qBGfDuULvu6+3bGxa5tXi3PfZUIiNtra2hOWhpJGVFcp8wA1kkcQDXFi9Z1WrOSY9u0/mJ9Uh+ECrA7yxVQai1YBMDmlu2Diq3nmrKutjJoWZ6nMsxQ1JPM1NcamtDWsooHATOUObxkdzo/bPJDbRoG6emJaMCc20jRThU56qezEt4kBgKuFDYEZzOYtQlHbTfO4dmSOLtJuhfQRpPut4Y4pqmRFmjtAZQQixxKZJdJqxYjggY17+ohEgEsrmk0xnF043e5g3G6i3uzgNpb7uhmkgodMN0p03ESk8VV/MPY3DFizPMqertGEmQuK56Fs3SjVJ1culwpdJkYflZCvhlXBdsRmXKht3JQNCpLtHe1vP07LuCOSbqqwkuEVWcpTMuooJqc60b34x9Rp52PMKjfgVr2L4u0XG8XXZe43S7U8DzqE8so68GmIxiRdPmR6t5aDMeGGS5heEM0Wl9hUg0kHq4RHari1t4vp7C/lnto10LZTsssaU5IWAcfb8MULvNfx2+sKeOlb0yRGy72v9nMG2Q26y2sOSoxBQVYsyhtWvnlUYt2Od+Sop3pktG5Vfd+dtbF3LvG49wX+32tncbjSYxiKWVRMoAMjNFItXkUfqEKM88iTWWPNjOTwMo9nzCX9qIhpAFUbPt0cHccu2gK0MVwwAUll6dNYFWocgQPNjpIzeAlwWSYtJlwkLWl68X91MoaN6EN5SM+HHLAS4SNVNZ7UpIRHTQc1H7ssPEkjJIIQc8vgcKhXv/pzulOw902LN5o7ix3AKeS0njZh8UTGfrXoVatiivuM1NRwqcU5JwCdRPpIPDSQfsNcMZKEp3nbi77R3mA1obV3y8UIb/hwTwKnsHzheJu6B9PeSO2WlI5BT+Yq0P2rjWsVAUF/yyfd8lY7DVUKSKk0PvzxzQXsEqmiIz7jutzttvZThV2+2b/DhIkQawpB/UpqauZarZnM8MSSuSMQDh0Kpp9HbheMwSZkV83ydu5MZBSF6/lrT3EYiV6QoU99Juw947t3D+LWNi8dhHLKku4Tnp22dVIiNGaY+IXIczjTuaS5cgACAKdK8v1motwuycVqr0tew9isIngvIxuQavkIKRg86IpFa+/FSPLLdsufNLimx1kyPJ5VBfVy23fdtifaodrkt7aykWRb/AMohigUaQI1r5aDLhgJmCJGPlipYCBoJVkqPve1XvdjO8be5lj265e2vU1HXQ0KMD4GuLFrXZLmSdMwBCdc0AuWs0DWBLjeo49oYKxQFlepLEA6z8BjTFxw5WObZFNqRitbqYFJInSOtQxFMxzwpuRG1JGzM0Yp3H2put5FSygeUqOKrkc64glr7UT5iysR5bemPKEzm7f7hjkEbWswoOFDwxLHV2SHzBQy0V8H0lP8AatovbXQbpG6kjgfTSkoufAk8RXEsZxlWJcKvctygWkGKOvuG/mH6YLaww8NFXfL24kZRKzPS/uPvG5L3Vzc2e42m1267PLtc0SW0L7cLea+UK8ekvKBYyxDqalAkJII1VfAVYU+tB8+5CuXed1WLt647je3FkvcMNqiQvpE6wmNpXa4ZCydRYmZdKlh5R5jXLP5k500ogsWI7aK1pJiN2MiHYox2lZrtHbUDXKi06iteTq50iLq+fS1aadC0De2uGcv0xsWYwJcjHpT9dqTfumfxRMN+9QNs25TBtRW/vDlWpEEdRkztlq45KvHxHHF+2M1diytRq426Yy3fVUrddu3+57jPuW633VkvZri5uDEAJOrIAkRDsKfpITpGmin5eNcS+wTUlZkuZgDyivw6J7Nt1rZXMvVjDWthCiWsT5oIyD1NIo1ZGkI1NQmhrhsyIybgptITchnNZOX+Q4BlLO3IClv9W/ka+PXSNQAqQPQrRfw6+J+NflAVpBAVlw6Ib3ucVhZl5wymaiwgU1OxPAAZ0y8xpwxUkRcuCIcmPZ1ngrESLMM0iGPxRQC+ja9t+y1Pm1d0Tl8v/enDLYAuyH8oVwkmD8VJoto22/7r3oblIzwWU0bPbAkVEmoDNRqVPJn7TyxJPVC1EByHrQOqF3SC9dzkAgBsWdGW2Dtz6gXdgy2UkDBkUNFMisnh1GB588VrmshcGUzkx4fYprWijCWYQDjD7Fm430G17fNuZvfqQCUiRY4v1JdWUY6Uo4E5+AzxBDS25ECMj2fYrM9RKAzEKn+5bzdn3ETXMCXn1LaLV665JXABZ5EQh305hY66QM25Y1pRysA7bFk6eYmDKR822tB0fVSzs7tS4vbGTc91vf1A5g+klqBHpVWDEwFQhOrJVqKcziveve3LKZCJ41UtmxG6MwBbgWUuTtrZrPcLa+szcSXFuGEbTs8oDEFSRRTmNR55Yjjq4vWcMvzVj9u2Ak/Euq+9Re9N1TcDtGxXD2tkoKT3MRKGZgP1ArgEiOICrHh7CaYsW7OWrU2Jk74k8XqMa/H8VGe19kuO69wito5ERJEkljlmfpSTJB84R9EzajXLUrZA+GJbkzGLuBxOCgFqBnlL8WqrH2XsDZrGYXt9EZZ44nEdJ0niRyCpaqwQOW0MdLEeU/ClSWonR5QNasQKdZ2KeGmtQJyidRtdJbBuVv2vvF123uk7Q2W6SKbKY6gEuDRR8tCutQPMCKMvEVyrcx0uZpRq3grWku/dKM77toe2+rvREYQjJdvJWONLdaMrSMwXMMW06BXgM2FcQaItGUC7Yjfm4KTUwYidOPRxVUHuux29Jm2myk+qOpLK5vZIpY4kJykEHSUGWnyByQtedMa8NLduECUhl25QQTwd6DoWJqeZwtxOUHNsJw6t6A73uFxuUsVzdzNcSmHrOZnJrKz6NQXgGplkOGKPL4ZZXGwzMOgLU15LWxtyv1pkzgAs2QHLGksw7kNmlHVIJzMZXLKhZqYramL5RxWny45RM8FKTJETEpLBemqUpQSaaVViM1Zqkint/FiW7Elm2FV9NeEBMH70W71MV2ncLXt2S9hsFS6vb+a8tg66ENndANGZRGlvoXQSunQjeCitMcfzC7CWp9VAG6G+a6TSxItgNsQaB5pLCKG1tbsqu4XcEMSJcXMcZCpSFJRI8LTNoLuixh+bscdJo5/pgyOzoWTzKDzDbVpLW7uYWZ7OeOUIVKHpjTKpHiwJQKePji17oIcFZvtzfBO79dg2jZ4ZUs7ifeyrSPI06CFI3an6kWZUmlFUceOqmM65auakzBOWEcKY9CvW7sbAjTzSom2+2iy7hAtxrTp2sKGNG5KoWjEg6h5ajFH/AK/ajO3MmozOOslT80vztGOXamojt1q0UYDjMEaqADl82WXhjWnoISlj5d32qsOZNbAy/qZqnY24BbklkyUxxsWpk5f4GocU8cQy5Xb2GQ7PogcyuHYEM7iuLqy2uOhXWzr5lD6tLHOtWoRTnTB+xtwLue5WLGqlcLEBlU008lrvF/fBdXTupFavJpXegofYhxr2w9uI/lHgq1yk5dJSVtuF1DI81I5eoxdhLGjVJNcicx9uHSiCmgsn/wBVcXyIZZ2hRtQYmNHXP8gooX7cMEQCnEkrmS2Z3RFt2maQhP0A75nIZEcSfbTADxSMrL/06z6d93jbz/8AX7Izgfzre6jP/dlOINWPL1q1D0heh7OXqQRSD8SK3xKg4oFCfIar7xhiVFLyP6rabyCmr6i0lXSOZaI5facKcE+BYg8V4g74t9NzKGpR1kRYwRrOl3yI/CMxmfhjS0cvKCk10WkVObK46tlbzMBWWGJwa5HVGp9uMC5FpEcSvVdLczWoSO2MT/4hGLO53rdktu37WWa8jDaLWxj1MuqpbJAKVqzEn2nDgbk2gHPBMFnT2pm8RES2y+pVvdnejFhZxpfd2hb65YAiwU1t4+dJCP71h4fL/SxqafQxjWVT3LkOa/8AaZ3HhY8sfxbT0bvHoVmwxRW8SQQIsMMShI44wFRVAoFUCgAHgMaC5AkkuVqRVIJYDLnhGQ5UY7r23+I7bLaRqXEho6fmXgRniK7Bwp7M2k68w2/+Ythu9w2pYawT3JS5gddSGWE0U5eA8Mc/qYWpUkfNBdNp5XI+YBxJSP0+7GmXdL/uPe7URSMxjtYGoy6WzZ/jirzLVZrcbcD5Rj9E7TWcs5TPrJpwCl8m07CpLmG3R2qM1AFOYOMmWdsStCEySxCbCGxsUP0piCPyjIIz92GDNLFWowJ2Ifd3FsxZSRn+UfsxNGJSEKDd4vb/AFKTQSLI6KpcKQSpRudOBpjqeSuLRB3rkufAe6CDsQOaWshFf9q421hMu9tupLbc1ljFerbXVpJKAS8MF1C0E0sekjTIIXdFbOmrhixpYiV2IOD+FVX1UrsbUjaGa41BxVtH1Il3ruRNiuR/Gorm9M+02tvLGBJatpMNrEikxZRJqLGhozaqUqKmt0t2UoxEcsIM8i1Sznia08Fb0YjGzK5Kb3JyLR3RwB4P6utOu9fUdu4dxsrJ7l7SKMSxGKJoniaQ1cyENoOQTSoav8pCZZzEErO1PnDZpRHBARczSg9LczJpJK6oouIzFQrUxYF87YjtWV+0izCRddG93ZQQt5GSBx0quftzywG+2xKNJA0zl0nFunc0Mwltp3jaM1WeKCR+I5aCajPDZ8y0/ouCL7iUlrkupBz2rkhxA7tzJeTvTu5GpLuVxl5TqtLhc/bpUt92GQvaMnAf4lblpuYgUuHriEPm7i3C4YTXF6bubUKl4bjVStfxqo9+LkNVYgKBh1LNvcr1twjPPMeI+ArM2PY03A7Gh8o2/cZdxUHxA1U+JbGLA/rSP8oXYmkAo337v9z216g3v0NyLaWSNJHY5allUNpI0sGGXPGhbhYlBrgqsLXHWQvCdkjLlqDtPYho9Sd7UUTcrGM5EERpWo5/3QFaYdHR6LcVVnreabPb70Lvu677cZxPfXq3k2nQG8F8F00VB46Ri1bGmtUhTqVC9HmF7/UY9beGCQk3uUqdcoRsmDkHhzB45GmJRdtAv8lXno9VIEFhX8Xjw8UvYd0X1nIzwXUBR8pI2IAdPynUFyFffiO7b0t3EF1Pp5cy07CJjkfDGn0CL3ffe4zWhtYfobQEDVLA69VsqNQtM5FRlijb0OnjPMxl0rV1Gv1kreUZY72Hg5p3qPSXEMiSL9RFpk/6ZKkaSM1I1EEYvSuxKzLWkuRcgnHh9duK5ja4qJbaZI5IqPE6SqjRMvylGDLpp7MIRblHLIBkghqITM7Zln/m+xHrTuzuwobaYxbzbhxKFcRCVG46llhZX1Vz1GueM88t0+bNDyyWrDmmrAacM44UKU7i7s7l3hBLBtb7VuGafxCzuKP0mzdV4FDIBmysDx8cOtaK3ACOd4x2N8UCW5zG/IPGyYylicwUD3K2vLWJplt3aYHUplUyBnHmGrUfNWlDni40QDgqOa5K7F82Id8G8PFT3tjcu2d9S1stx2fb7HdbqMCiRFbe4LrUJEa645Gqf0ya5eVjwxzOsjegDKM5MO7p4Lr7Ityow7EI7n9OprdZLzt8yzpbKok2udxLcpHUnXBIKdeMVpRgHHOpxBoNeIkxuBsx9Qw6Du6cEayxKbEbFB5zIsdCjgPwqpFacaVGN9ljiQKFMxaUkqwJAClgc6MPH7MQXKyC09MBG3LipchKspWtFbKlSfEHLFg4LOj6ks0tsndF8tyY77b7qaVpQsxVYJY2YrJDcie66VFozaZpF8SSDjA18Gi8PLIcHcHYY7fHcui0p34EeHFSHsDXd2g3ifoxdZ9xvLpbcxtE0UstB+shVpUkKsxDLQ01Lk2Mrnt72bEbUDLMcoG+g7t3BT2vPMyLfFU1itIdLT3EaapGLjUiggMdWnIcq46+xbNuEYP6YgLldVfeUpbym18kYtzbxxhRc3EMWkCldUi1/ZhmsuGFqcnwiU7RxzXIv+JPu7jFH3HPHDlHBHDGScySIgzZf1sYv/XIkaZztktTm5zXANw+aizXNy0zNRiGyVKaQxHCoHH3Y2iS6ywKJ5e7xFZ2RnmUrSlTkxZmNAFApx+6mHPSqks2pTwUVvd7uN41PP5IogogiqTQ61NSRxY/ZiC4HL9K1tPDJFuIQMW0TW273L3MFoZ99eNZLpQ0LCJZaKwJ5mUn4YmhL0Bif0x8lFciM06/fPzTVrbbY28+/bcrcKW9qXy9hpibNL8B7VEQBtC4aXZB8+9XTn/+3tdIy94woEvwjtTXG9FeyLbY91722Da7efcp5L/dLOFmfRGukzKW1AGpXQDXDLuYQkWjgnQIcYo16CbqsXqVYWKhl+rsL+1kHI0gM49uTQjBqI+QlSRuAgBem9uY/TRA8UBX/dYr+7GacFIiUZ5csMISo3t7VSGvMBT9un92AYJTgvL25+ll/u+8blvm5I1n2ztDSHcbzMNJ0vmiipmdPB2HD5R5jla00iIYKbVgSm20pftPabjvK4tbPt616KXahoYXyW3gB0gyFahVRRy9wrjPnYlO9KI3legaXW27WhhcuFgIAdlGHYvRvZfZW19l2PRtWe6u5FAuLyUklqGulFJIjQE8B8cbFm0LYYLgOZcynqpuRljsH13lSXViZZi0So+bKv2YEIc10DNoRXR1JyPy0/7cKnLiaYE1PPhhClAVSd0WNvad13pAAW5CXQWuXmGliB71xx3PIGN5xtC67lNzNYA2gsnVleQzWAeEgqKowHJhkcUyXirIi06qPb9sV13EzWu1xzS3hWg6FVIz4s2Sr8cLpZyiRR+9WrsIZHkcoUNPoT6guZLx9zgtpgWfpyXshIA4Bgiaa46i1rLJixhhwH1XLT0l8zzRudFZfRCBLuFvsl229293a3u2Qda4s5VeGWSPMLIhIB6bnLUMVb+nEL0YxZpmh3K/p9WbliUpO9sebj0KK7PfteQ3nVZFDDWscY0xoeFAT8x99TjbyCOC5k3JTNUfs9i3/dirbXtd9f8AUClTb200gNRyKqRiRRKWdo+n/q9te9We+bJsk1jPavQy7gY4YjG40uroza2UjwU+7FfUxjOBHw4VjSzELgJZtrvh1VUU3ewt4PUK4Ow202xbnaXyvcbZtZEzW90iq862AGt5SJlLBPLkdIHLGtpZR9mBmRmbaNmx8VFq292QiKbOPHZ4L2B21DHvva+17jvdta3N5uVlb3N4RbqqPJIgc1R9dMzwJxQnCIkcuCQFwnZ7V7aqa7TYHVxrbQ5/2cMZIyby9kdozGsmy7efdbRD9ijCsU3JHcExk9MOyXB6e3/SMfxWs08JHuCOB92ElEEMaoFuIqAmMvpJsTMXtty3ayZl0Ew3QY0rUU6sclCDwPHEJ0tohssexGWuJ7U3HpRI94Lq87i3C6QEFo2SEV01pUkMPxZ5eGElo7JDGNOtKDMF8x7kvtFi9lvJhKydKFpxHK4+YeUBqjLzYSMWuE7GCmMvIOlcbn2dvW8bxdbhbS2UdrJo6fXR5JAyJpOpdOnSeIo2Hyt5tpHQoDFy7DrQ+57N3nbY2N3s1jv8JGTWCrb3KHxKyaVYe41w2dqYIMD1SqO3EJBCnmH+GiEXHa+9XKhNv7L+keZiqy3NzbmNVUipkQUIqOFDnhBC6cTD/D9qb7Y2Zv8AEkbn0/3K2rPuHbaPbqlZJNvmSeVSOYgIDP7lw32bscDGXAxbvCGJxfqk/cUMjs+z2PRTZN1vGTKZI7AViUmhMnHSBSuFa4/ph2/Ymx4Sl2LH2vs50Lt23uy25BPVFmyqf51Qx5e3D4xuCpjH/EfomCT7Zf4Unb9m9oXsB3DbIRdWwYK8TrIsiPSqhizAivIgkYWN2JnkkCJdOPQicJRjmBBj0D6JA+nvaskqObEBkYOhE0qEvwoRXzD2EkYtCAG/tVU3ZYfIInH6YduTqLh7SJ9NKojM7AE1+X5aj28eGMifN7AJAznr+1akeWXiA+QdS5j9NOzppysdo7MsjBo3jCAgZkghV0q1PKK19mHW+a6Y/emKbXboTZ8tvjAQ6gk7n0v7Omj8tjIhWtAZphSuRyLH7MakYxkHiXB4rNN2cZMaEcFHt07Uj2hxHGBLZGPo6CxzVVLKpJzDKRVGHCmWK0XjIxPSPn2K4ZZ4iQ61J+3rpO8LYW240/j+0gBJ9Wnqo4/Tn1Dh5tIkOk6XowoWxh6iz7eHolhwO76LWs3c2I8w+HUY3/sqPcnutzlV4r2M67nqRPB9Qf8AqypCxWRBGQNbSKoYnUOeNTSX2Ahs2fx8GwVLV6cHzjrUXuO147eN5kLSRZ9e2UMuteZ4n5eNMWLsDKoxCj096MS0vSUQ7Ws7GfdYrHd4Jb61uKravFMYaV4GcqrNpXhVaYo6vmErViUx6o48ejirX/rwZh/Se5Ge6+wYdyjHT3GTbLrpW+3ubaIOrQuwgMkjE/8Ag+VhHGDWmWbHGJY/7DauNKUa7jhSob7VoQ0zDKTT4p1p1f2tjse1RdvbWhEUqqC+oFhBFRUDEfikpnTLNvZiLldqeu1R1E/RbPbL4qepQa7Ui3DIPVId20oWzhBRqtSmfP7fDHaAErmJyy0CaSyEX220yC3sUjClfKpNTinzWP8AxZ8Qyt8p81+NMAT3re6Si63PcJmAP+JdVpmNKEIAD/VxFym02kt7zVSc0un9zIA0ACW2XaLfeN5ttqeQW4kEszTGlVS3iaV9K5VbShxcuzkGy7e5Jo7MZEmZ9Ozeqz3S9a8jt7qStSf1SDUMaGmkECgArh1zK7BXrAI4Jrt7gJPqowIQKWHMuvCnPLLEF36q1a+Y8Unf7fPcbfcWjRsUuNznv43XhpYuoFPcfHElmYGU/wAgCr3ouT+YojH2ta2fpbc7nKiNe7z3Fb2kDMoMiW23Wc0sulzmqvLcJqpx058BiYXXkeA8VEYsFGv4Oo4qvxOf3YdnKaysH0G2OOX1T2i4EQkG3RXd69BULotnjVj7pJVp7cV9TM5G3t9VJaHmUX9NHutv9Uu3LyeMwCfdEgOsgVF2GhKjV5mGmTPLFi4xgRwTI0K9X7eSEZR+CRx9tG/4sZasFE0oRSlQeIOGEBKjG3t+gufysf2/9uEGCVMe5rSPc+2tz2aKjtcW0sMdvGV1GRgdICgjMsefvOLlskhMzNJ039M+w7LsHtqCyGmTc7hFa+nFDRjVukh/8OMk08ePhSxGADkbVLe1dy5CNs+mAoOt1LI5A2pT7xh6qFLIaimFTVtqEUpUDAhD73QjCUeFD8MKE4Jj1UuVVozQkatJyIHxwicKKo/VlbqPerK7tOcDQymtM1bUB9+MHm8A8SV0PJZnLIBBux/4vebu22wCsNwuufVwSnF/9uOMW4AwAxWzdLDNJXBZ2yWMC21sD0RkQtA8jcyTixaDBh/FZc5Zi5x8EjudxHZRhp5orJR5ikah2+JOEuYth3lPs1O09JZbg2DtXuq3N1u+0ruZeJrMtMr+eBiGKlQVUAsMb+kgGBkK7HWPrr8hLLGVNrKOenfoZsfprNuG4xV3i7uZZEs5r9UIgsmIKRCMalMvJ5eLeABIxduXSVmCIVpxPI0SEsAKUwkRRIVh1EZnCskXlD1m9LJew9/j3Dt+7u7y133r3iPNIWu4J1dWkAlXSXBMmtGyccCTSuLcZiQqwZBrVen+w572fsft+43DqfWSbZaNc9Vi8hkMK6i5bPUTm1eeIZAAlkLlu9drXdW2mdWgmWNpP1GSpK8RoQu4pzLAeyuIhcBLB+lqJ8oMMQu5u67OLWp0iSMK7xg6mWJ20h2GWVf5OJwk7hBAAdNgCRWi5i3me6u2ihu4SVWvSjClgPzZ1PMYhu6khmielOhb2kvwb7V1JPuBbX9UY1y+cZe3gQK4pT18YtmkxJ3sOAUgtk7FGY+/9hu+607Wt93im3fp/ULaxOZlkjUEN5kqiEflLVxagbpAkfSU0iNRtUqjlFB5ae44sAqMhLR3sFrV5yyq1AAitIa+5QThRIDFKASlI95s5JekizAjizRsiA+1mov34eJuKJCGxXUu87TExR7yDqLxiVw8g/qJVsS+3LcmkhDdx7ttbOz+tt7W4uIjXTI6i3SoyzM7RtT+rgygYkePghzsUbuO+O4LtglhJZpq4LbrJdyD2VXStcRyuRGAThCW0o323uXdMssUG6RGS3fWWunQRSDiy+XVw/DwxHG4ZSbKw+NieYxAxqs7q7Z3Pd2ju9hv49qvV8s3VhEsU65U6gyqVpSpBwl7TxuCuIwILEdajeQwPbgVCGv7Owmbae4L5IN0tf0rhul0EkkHF4wqU0NUaa8RivAztkg55R3u6juiMqDLGXYlZLPVEktleyLbMKRSw9KaIf0DIkio44eWhGIpWNNelUNPH8MuvenxvXrYFXj2hL6r9o2jk3aeGFgqBLeKGIgL4NpYgtwLfYBhw5TY25u1IeY3cBl7F1Zi3tIktLbyxAu1XYsxd2LuWZsyzMxYnGlbAgBGNIgUWbdJmTKRqme82n1ts8ZUOwUlcsyDyHvpl7cNvRzhtuwpbE/blw2qv9vvL3t7eo7pRqubAklDVVngkAJU05OOFclbPljOlZF6JiaA90htC1feyMdo74lWBuqW8ptO7Nog+oi3HQm4Jb29uwlqKRTXMzTWczRx06TKGcNl5DTFHT3TEm3LGPT3UOOKuTDsRgUHl2rty3Em4PLO9nqX6a2BMMwGrzCUyICmkgqAE1NyyOG6vngtNCIe58fD7FWhy4TJJ9KVtrmC2tHh2jb7ayglbVN9OvnbOoMkjlpCB/sMcrr9bd1B85yha9qzGApsQ3d923CyBgsYupeuuuG7lIEMdRRXCkaiFqRw8cT8q5MNUXMgIDEDHr3OoNVqhaGCAaGHmlfqyk6pJKBS7sfM2kZCpx3+n08LcBCAaIXM39SZEmVSUlKCwCGgPt4ccWmZZxkSXKbW4STco0P/AEba4mNa0yCgE09+Mbn9xrMQNswtrkUP1JHcEztTS0Wdn1E1kkPiTU14+3GpbAFuIwoqOoeWokRvU12Dt3vrtjdk3Pa7Ow3HrwmO4hmkjkUI4DoFfWgZXRvNRvZmMZ9+9PMMlWXWcmsaQW5R1JMSTiH+h7woH3J6KepFoXudtt4N/sJHNwlvt8ifUW4K/wBy0UvTY6KkDplwfZixbIIBPqaqr6iVv3Ze36Mxy9GzihEfpj6k2dm88/bO5KjiNgqw9R6agTVELMKc8sNuBz2pLcwO5GbX0774urVDHsN8rqtAs0LQFnPmKqJdJPj7sRxwTJkZj0qReqvaids9i9obQrif6GW9+scIUJuroRyswP5VoY18aYfAgR4mvx0JpgS5byinx0qpZrPjoyPtxNG4mGNFaX+m/bZR3Jvu6MtFs9tS2DUyrdThqV8dMBxBqSDlCdaGKi1h6G91W09rfxXFu+4WlxHdo7yBQZIZBIFBzopK0qcXs6gAXoCxi3N5Z5bm3ht1mk6iIkwkIBGYJC0yxQ9iTMpzMIkkdxqy6YXx1N+wL+/Cft5b0ZwiNm7wgplQmtRWvLx92HR07YlHuJ3AgklLKqqAauwUAknxPE19uLEYsmGqdiSsbIDmCfhniRLtWRsVTW3A8TgCQpdJx8qAmnjhyYy5kcOAGBHtU0OFQmd05eCSFz1PKWifnlyPtwMlTCUxLaw1QGQUYE/hoeOApQq49U10x2Urc5mFfepxjc3j5B0rd5Ef1JD+X5o/6e2FlB2/FcxIqT3S67mU/M2ZAH9EYw7ABcnYtDWzOZtiLXUd7d1hsQI35TOaBF8faThAJSLCiZGUYB5diBX9hs+2G5vJLhr7eJ4+kvVdhDGcqCNBkCWzqc8aGngCSI47ft3qPUX/ACAT9Ozefop5sU5NssYNNMaZeGVMatgvVc/eiyJhUuISGFWWqn3jgcW8Qq6St8otJ4qSMEQgrsmuFSKB+r1l2a+27Ru3ez7jFZWF2yRttgqdU0ZqJiFZliKx8RTPniW2SCWbDakJojezd3bQuz2ybDYzLYwwokCSOiaUFFCnzyvqpmdWeK51AGwnqUghxCEbztku77g19amLa4GIlvOhPdK88kasVE4je3V4szqSorzPLFSWrJwietvtUosjaUGFjOZora53Tr2k8fSnMNvZwiZdRNZGdJala1A9njnh8s8oktXrPzRERBoUkva+3d+Pd9s97X95DZ2u4adrt7W5hjN7BHGpSWWWGJJCWJbyVFKcSc8S6UEDN944/wAKqO4asMFYMPZvbltZLYXUL7jbIqBhuc816X6Yopc3DyaiPbh4swEswAfoTcxZnTtY9psbJ7TbIYLSI59K3jWJK+5ABh8yGSBNw9FB5YYEFI30l69mRt1s97cOwARJzbaV5lmBFR7MS2pCJqE2QcJpbbRugi0S7XtVqZKmVriSW651pootfi+LH7jp7h8diaLYXVxcx7fb6r7dxbQSZdPbbdII2oeTgSuPD58QG8CWDP0ufjqUmU7k5s+29gmkZ/pFnlQ6i14z3Bav4wHLLQ4it3BMUKWUSEais4oE0R0jXksSqg+4YkypqVVVQHSPeTU/twqFmBCb3lhYbgqpuFrBdqnyieNZKe7UDTAkIBVf7oNt7V3i9g3KzXbNtvZA+2zWrO6yqiAvrTUaMrscgv3Ypaq3cM4zjUR6EgMIxMZUfpTeLcdjvXEO3bhG8j/LHJ+mWWtPKZAq4fLUmIeUSBwr2sqkbeYsCErpMblCCkiEhgRmGGLMJggEGhUU4kFjilZSpQFePPh/JiR1HV1Du6NmF0yX1pEZJ0YlkX8RI+Ue1vw/zvecV7/k/U2fe6N/UrWnOb9M47PouNj3S5ft07IYFurG+6rySSOHVflagVgwQJ5Sq5Z5jxxy3ONWLV0sPP5WPA7eP0W3orT2w63D0r66gtz1Lk6pldI6vIJVcxMARSjIFHuBrjn5mcXmcaV4M4+N60cowXN3NFY3MX1n6fTdtcTVLkU0sihQNXGtTRa46G3eucx0ZtnzXMwaWAHEnupUrKnGGmuiYpEjD6IAywm5uLxEWFrqQzSgcWIHlLE/lUUAx0mj04s2o2wXERjvWJq9QbhMvgJq94C8nEmOgK6acqjFkTVI2Tik47nrRtKoIFWUDnl4+/DoScOo7ltiyQtS5v714xr6O2SVIyzlagz9lK4w/wDsBH6cT+NdDyONJlFezu24d+kibcnki2a2KrdGMfqOSNQjXwFPnbiBwzxq3pkUjiyp2bGeRkcHVzC3hjj6lk+mEj9MJRowiigC+wAUxhynKEmIW2ACHCaRXIjRHjk1zTktKeNPA0xatzLkbFFII1t9w8cIXWJWBOfA/fi3GMgFAS6Vd3kb6lyaxGi+FOYr7a4K4pQy3f7ftm97fNtm6QLd2V0As9vLmrhWDCtCDkRXLDhOKRiq87g9Cezb4GTZ5J9nnqToDmaBs6kEP518Mm+GEl/KprMoCX6gJjwLHwKgWzX259gT7jtmx3SIk8wW4uFRJlkMOpFKNKhovmbgMZly/cEiKUXoWk5Bop24zySqHaUi/WysyBCSDjcBXmyNQnyip5YahOYm9mBKnMZwiETt00Wofm7A/Dhh4SriOolkVuFdVfYcK6XFJxSdSUux8qZIuEG5CcxMAc8+WHpiUY5U5HhhyRMp3CyIDzbTn7eGApUKmd1eRJMljen9U8MIUoUD9Wf/APi28x/6d0PsKNjM5mHt9a2eSSa8fyqQ9sf4ba7CN6RlYIw/hUrWmOTtTaS2b4d1z3Hvk23RNLESms6arwA5ZYfK7IyIBS6eyDiqn3y93G33ay7nmuri4aK5V4Nsk0R2pUVoSVLFySOeeN3QMIi3EioqdrrD1tzPMzY0w3MFa/pZ3hdd22199S1pbX9npJtrWQyHpGoqwbMeYUHjjTNjIKFZRu5jVTUbrLZXMSfS3F59Y/TZrdVKxUHzy6mXSvurh1uTYpJBPppIrYSTSuscNalmNAK+OJAmFNl3S2nB+kbrEGgah0V9+CUmQAmW9dt7T3bt/wDD+4oRfWJIY2rVCCRa+bIg1zwsZHYghb27tHtnaqix2+NKgA6qvkooMmJHDLAkTzcLSGXbLq2jRYupC6gxqKg0yp7a4EKAWOy38wGnaL6/YjJr2UW8YHtWq/swoklReHZdy2+E31wu2bRFbjXohQySGn4TI1OPswGRKSikzMWjUniQD92GJUi5pG3vGElgh1pioj1OwjRQWdmOQUCpJ92ECUrz9cf6hu73guoNutLWHRO7W10NZLRIxAVlrmrAcRnicwCa6vK3tYbywt90geSG7nt45i8cjuh6ih8gxY6a4xZXZF4yOarMVbiGqy2iR3EUkYMbPKazQSVWN2PE86MfvxWMJQlUs2G9WRIEUDpK8Xcnga72lVd4T1dcrutzHNENNKDJgygL4OvGvHFuxdEJAkt0YN8dmxV5wejI/s+7/wARtoTchYbqVQSiV0FqVZQGzVhzU/CuNG1qIzJAxHw43hVpwMcURridMWYELWBCSubW1vYuheQR3UJNTHMiyLXxowIwIQW/7C7R3FGR9thtnYUEtsvRYHgDRKK3uYHAmyhGWIUIutzve2JBtXeiPc3R1myu7URlJbdWCICp0GoAqcyRWhxUNmcf9M9qhuSH336Rh1p4mi8tFvdvc3FrKMnA4EGhUqw1BhiSF8GWUgxluPyUMrLB3BidyY3FszMyTukccoIBkqeoTwQKoJLn2YNTq4aeLzwPx2IsaWV2XlLNtQaSLZO3VnnlklknkfqSWkMnzPpoNaKdCDPUdRqTjiNR7nMJCGnh5Yn1yFANwkuilK1pwZTlXx6lGpt53W4EQE72iQyvOkVqemCzkk9RgA0vHMtxx0+n5Lp4WxG4BcIG35LIv8ynI+TypnNK6MhX9Se4Y1djU04sxryGNNhECMQw2AUCz3JLkpDqtPJJcHKCJSsR8a5Mf24SJJLlNmAzb0xgaeSF3j87SPkxHGnMk8s8EXZ0pYUTo6IbcQqWIXKpyJJ4nFiAADKrccklM0u2ik3A/N9TGkWkkAAIykMPHiQcYvMrXuai2N3zXQcsJhYkelWZ6ddt7o3as26RymOW/lL2dpMSLeWKMaCX4mMu48sijKnmBGNOZEiVXsQMY16URgu7mFpoUWa0miIF5t83kdCRkSFNKN+GRCVb28MVLtrNQq3GbIjZ1K/UIh0A0euemmWfs9uKcLc7ZL1ippzEuCJw3iGSONagtmf24tm7uUGVEkkLVJ4NyHCmJYSokIZOIyGyFVpzGH5AUjrJIVkyZjlmMHtBLmWTR2s8XRuoUkShGhkDJSlOBFOGI8gFCFJG7OJeMiD0qJ28eQPji0okSgXL3cMNQncY8PtwJUvGBXM0A44RCMK0U1lW3aoQZe8Yk2JRimd05A8n/UGGnFKMElCdNfZhdqE5jbPEgTSF2zEoV4kcBwwqRCNzlcKgUHWsiMteBAYVFfdgSrV5GpuWkPyutGHtXMYNiRQz1D2y73nbLawsYzJNLe25anBIqnqOx/Kq4zeZkCyTuWlyqbXukFG4BGiqsfyABVHsXKv3Y4u2ugmVGe8onubO6W3dI2srd7lnlfQuRC11EN+bwz4YuWLYNwRUU9SYW+mirrcbWe7ijC3UcrqVIhVXOarxJ0gV5ZHHQWYRhLMBVZc45okI56VbZL6eLP3HO8d2/cErbeqRgoIlhZZS7Mals304mu6uUzlAwVOOjA2q9IJbxnToNGpIqzSBjx8AKYTLmKhNAn72wuLYxXhFwrfONACnOoyJOLscFXKD3u2vHvVnuVteGK0toJIJdsAHTd5GUrMCMw6AaacKHCSwSxReJl6TByEXmxIH3nBHBBWhe2hkEKzI0hy0KanCymIhykAdNLrfrSB3gAaSaMlSo8aVr7sV5ayAVy3y+7MAhmKGzXe5zzIo1tbSL5ijaGUnwqBXFUawmJrlkOGIT5aPLJmfrQC/2rfoLp3gWTcbWRkPTmYSMtDU0Az+wYtWtXbnECRAkqlzTziXGCkyz391Yqpf6O7ZG/AWCleR8MVL2tySpWI71Jb05kFF9z742zt3c9u2XujcorS+3pzDYJoajOGVQZGFVVSzaatTEeec3nASIjjX5K5OELYEZEOeHzRa2lg762vedjkMtjCkkm3vc28gLsBTzxsBQfHGlYuZoiQ2h1nXI5SQqyk9B5bTu1dsS6c9u9NZvr5NAnJI80WlaDVqHzUpT24TVayNofzbk61pzPoVxbDDse27bbbDtjKY7SLoQoH1tpTKmon5h4VxkzzSOaQqVO2XDBC91n2zbL/Q0k8KMoDKkYJLcSdTGn2jE9rPdjRi2/6AfNB8nWiEF5DfvGsDvEJ1ZkQgAkHKpPA6afDFGVvKSDg6sOWfakr4QtHIsNt15lUyW4YhRKU5xutTqU+4+GHWhMSHmMfl08EycgRgEv293PcOsdrvgCFzpgvVNUY/+HL+Vx+bg2N63qISOV/MFSnaMa7FJzkc+OLCiWsCFmBCzAhJ3VraX0Jtr6CK7gY1aGdFkQ/1XBGBCr3df452dcTE2f1Xb6sWtpoQB0IjmI30/wB3oJpVhT+divd0onLMC0u1V5Zo4hxw2KuO+u6bdt0jktHuWR7YvA0GlXRtZDkamGdAdNOPtxUvaCeqnHPEZRQjh9p7la01+Fm0RE1O1RVN6sYoAkFvOWHKQBHOWbMSzE18TxxriyWbABZcsxlVjxdInuIhtQt5DU0NWAOXjlg9mQTzbB2pSHd7U6rmaqPJkRXUwHIADlg9giqjY4BdPvm3FFjMjIvBR0yMhy5/fhfYKjJm2HetNum2LGNEy6QKFAGYgDnwwe2wTRblKXpTW93eFbNLi383UIWMHJqkkVOFaqdCyXY7FrtizvO4ls9usomku769lQSmhoikqWGVVVEQs2Mi6P8Alu/3RRb1qP8Ax2XpPakktbKCwjTpW1nElvboVzCRrpWtOfM4thRFd7psMW9xIJybe4gB+lvIwOrFXiBXJ42/FG3lPvzwrOkSNhZXO2sLW90rKfLHNGD0ZqcdOqpVvGNvhUYYYMkW7nbgHFxZoEkz1pU0P9HOg92K1yztjipBPel1qoHiAPtw63gESS6SlMjQ4sRKYumuacuOFdC1FK7LqYmnIHBEuhR+BKezDylT6JcIhO0XLAlSh8q18TT9+EShKrO9oxnjGtGH6qDmPEe0YdgnYpSRkntxNEaoPMCMKd6ANiSjPP3UGBIE5hqQSeHLDo4pJLuQMKMOWHlNQ/eJrSDbbi8uW0wwIZJKZnLMUp7cDpUMlvJ5XiS3jaeS76fTjGZqSKk+AAzOEdIyKbntwgs0WI65Hes7jmKZAezGLzqMpWgBvWryogTL7lHd2ubSyg1Bwkg4A/7ZY5uUIigxW0ASohtk67x3FdwyBryC52qdIY0IRGkE0ZBJbkKZZY0bNmVuAJpKUuwMVR1t6LxjGoj4oPLsUi3hsoaw3DVdYGoXpWumteAU1J4Y0hejl37yow7ZiWCI7jtUqWG1W7XCyC3SXTKqMYiZpdWtWQDqV00qfDENq6Y3CSEhiJxLdqsft+8vbyxSR5VaUUXqoulTQclNTi1akZh8FRvwECyfu8ysxvJZJdGekGi/HhiwJkYqqYuti9ikSFwq6ZhyNedDSmJDJNyp+du28ga4RLnrHUJfM88ziSKY6WURoKRoqDwUAfswrJFUnqbvnfVp3TJtXb0cSWrW8UqXRjj1VauoNJIw+UjKg4Yh/aW5Fz4qzb1dyAaJopJ6fb/u2+7c9rv6QJvFgwDfSOHWaJqlZKD5WqCGHD7cZWu03tyGXAqxpr+Z3UnrJWoWhGZ5Zj24piEirJuR3pO6M6vHcCQLGP72MEaiSaV8cJOB3F0luUScrheUH26+749eJu2O7twuNzsYNxuIJJCGottHqkSLyikatkmo46fTZY2ImIag7VlXYkzIK9U9s9v7f2xay2u1x9K3mYSCFTVUNKELzpg2umFJ77HMDHuMVeqHETRg0BjoTX3jFXVxgYvJWdLKWZgmMkbpdmSAmIuFZmYr5svnWoorqfHjjKhd8ta/G3gr0rblO7u3td4sAiSGUxnykMSxYCjVqeJ9uGW7srVx2Z02UBIMgBLbfeRtpZNASlvK2lSpGnykfJT7caI/UgcK7R8VUBGSThGLPdIbq3aKGFCqf4gACuh1YlghqAG51yzxTvWpQZzw+OCmgRI0TG6lt713ljufp5p1p+qw6Umhflly/TNMw3A+/E9qBjQxcDtHRv8AFRTkMQU77b7suttYbVvSySW8dAk2kl4AeCSeK/lPhjVjdjvVIwKnUUkc8aywsJI3FVdTUEe/EyYu6YELMCFmBCzAhQzffSXsnfrz6+a1msrgqVY2MzQIQTU/pgFBn+VRhRIjBIYg4hA5v9P/AGPLk0+7+zTe0/8A6eHe7PeoxZgNgTN/9OfYTNrN5vak8xexk/fCcIbst6dkjuSL/wCm/skgiPdt/QHkbqFh9hgwe7LekyR3BN5P9NfbVKW/cO+RDwdrWT9sQwe7JKYQ3JtJ/po2tgAvdO50UGglt7V/2BcHuyRkhuWk/wBM20q6PL3HeTdPgv0sCD+y3H24Q3ZFLkjuVgdr9h7Z2tb9CwSKiDSsqQqsiqfmGrM+c5tnniAWwCZbTtUpm4A2BSGK1VRpjUk8TxJw5kxKdJloCCPCophULmSCGeJoZ1DxvkyMMj/7MCRkMnhm241lLT2g4TfNJGP59PmX+dx8fHDZRQ66MUcyhw2TCodSCCDw94xCQnArj6C55aCOR1UywodCxrC6p5Qh97DA6VdR2twiBSFqPBhhIkoKCQpSnhiwhPIUwiVOVApkMIhdMgkcRk0AFficKAnCgXYiMYpqr4YcyHSEQ+mkZlbTBLXqIeCt4j34Rm6E4lKRMK0Bryr7OWAJGT9MoxTIccPhimyThVVU1SHSoFanEiYge53D3wey2yASdUFJLiT+7CnjQfiw0p4pinWy7S23gTXNGmCCNFH4U/lOEKQJ9IsQikSfNHBVV5mvhhkoCQY4J0ZmMnjiqz3rtref4wIbibr20p1RXJGRUfgcDgw+/GLZ5XkvZsY7Ft3eZRlZYBpmhHxsT1tjs9lZd/tFK3NtGbd1qKSiVlqCG8oNRxxd1VgG2TuqsuEiZAFD7WVLy8F40ElSjzMD52yYxvrFOA+zHPTuXNi2YaWLV3si/cG43Mu3WFrDDDCsw6jyXfBFQkKQK/7owRuAioPViooWWkWKi+69+bn2rZG22OG33S+fSwIFI49Z0jyrQtqPtxu6EZw5BCz9dQ4uoFu/dfqNv08g32+NrHSr29vSKNR4EJ+841BaiKgLOMypf6Yd1G4MXbctz9U1ssksTldJCs1dAzNdJxFejR0+BqrsjfVCj+Kg4bHBBUE759Xdo7I3iy2uaMXizUa+eNvPbxk0qFFdRpnTEkIOmkqsvXHu3ae4N22i57N3aO8U2jrdtb56POGj1ah5WIJypXDoAihQVr0Fg3Wz7o3Ld7me4njislWVnJZamUHSf6tcUOZS8kR/N8la0YcyG8K8Y5Y2kca3k1E8WNDnlU88sYRJxWozhmC3cW9h5ZNKKwzDDI+3PCm5JmcpRbD4JqNvgTVcWcccNzcgNNMsaiWZISQEZgKnJsq+OG2mhISNY7txTJ+Z4jFE7W6hmhDxkkV0nI5EZEe8Y6aEhIOFjTiYljsSW6wz3MCwwIjFXDt1SQOFKCmeKWtvRAyl3VvR2y5l1KNXDxwJJFazPWJjqDEumWTLnU8fbitAkkGYFe1WjAMcpXNlfXVlcdW3i0o2lZ1YFtXhmPlOH3oQmGJrsTIZhsTu/t33iCO8sl1TRsY5l0lGYcAc8/LitZu+zIxlgpJwEg4Qu0n+luEAqon1RSPp80TKaaiOHlPFSMXbkc8eio4/xUESxptxQu6hnsr5/rtQYlhqoApavHmNJ92LlucZwGXBVZAiVURXeEmtlsbuIy9OipPGaSkA105+Vk8AeGK0tOYnNEtwUouPQqTbdLebfuEEm1uTYXCIJrdzWOpUUZVFWVj+avvritp9dKAIlUg/FVJe04lUKX2t5Bdh+kSHhbRLG2TI3EVHgRwPPGzauRnESjgVnkEFil8PSLWBCzAhZgQtUwIWtPxwIXLJXP7sIyGXJjPGowMhcGMj3YQpGXJQYEMo53psXcW9WVvH2zuP8Iv4ZSRd62XRHIKO2gAiRgBRQ3icNIqDsB7eCeCGI3jsUa7z7U9U9ytbZNo39bxYJxNLbvosHbyMmUkCoGA110sac+IxYhOAxCgnGRFCnXpbsHf+wtuyd63b3kNy0T2PVuzeMHDSGQgn5AQy5YbenGRBiGToRIDFT4e2uI09byIANcCRDpdta3cy2GUbmslsclqeLJ+U+zgcNkHQlS01Ki3lPu0f82GZUq413H/2sv8AY/5sGVC4aWf/AO1n+xP+bC5UILEoApiROTuMeGGpUqtOBwiEm1tI8hmD6AcxhyenEamTM5gUqcPCakr+e1s4w8ubtlHGM2c+AGEJZKA6Y7S1x15BMAqSeaNFzCU/DXn44jipJI2JlUhDyFScSW1HNd9OS9PmH6Y4Lyp7cSpmCdRQJbrVRU+Ph7BhpKElc3EdnGZZTn+FRxY4aSyUB0KS7lnuDNLzypyA5AYiEnKlMaJzMIpYWifMPw9h8RiRwo2Qu2tGmeXb5WSV0+fnkeBIwmx04GqquXuCPbd1ura13F0uYmns2jaMMojJOYcnjq9mWOfvWBGROWj71v2DK4ABSjpx3WuiXbduubvry2lrH9QXqFR5POwABOokGtcN0xIzFmGxS2YCbkirqK78PpzLLGzfq2T9FuHnhbWKUpyxq6K5mBHFU+b6fJllvDKrZr3ftwpLcOV1CpVmIFT7BjSdYCmXovZbgne6XSkyRQxUnpXSquaD78RXj5U6OK9SkG52h7bUVMsbRFlNGUMKEg8iMRQNE6WK8d947TuG3d47l2zYmfdJbOXRGyq0szxkBgWoCSQDmcWYlw6jVpemHp521een1vvfc1lNBeC/uC5fVC8qiiRoeDFPD24ivSkPSpIRBNVPtpFhYj6bbIEsbGgURwChYeLH8be/GZqQSz4rV01pqxCOKkrJpySRRRSM/JyNMZcjlKtQTS3uLrrFOk6LCaJcFwSRzolOficSzjHLjjs+1LHNI8ETtGWp6jEsvA5fE+yuKd2JRKDJ12tP1bCZTxF9dZf+oTjotBFrMPyrE1X+oVxvNzJDfyRAhUMSMDSpPEEGuWKvM4+aJ4K3oD5COKFJAI2KwlIXClowykg0FaHFAyf1OQrrsKJim4C2LR3UokaUHXUAr/7MTm0ZsYjBRAgYlKjekgu9drEZVyVOJqlaELwGEGkMoVLfVNN6IK43drfXPJJPHagt52DKFcA5F810OM1OdDxwaYkRFHHh0bxtTZkb1HNx739N7dRBvW9W6NCuhegfqGK8QrLEHzHL78W4274JMRj1KCV20QxQWT1q9Mtkh/8Ax9luu8H/AKIdI4ISa+Lsrf2Dhx0uomfMYx7SVD78RgEI3L/Uxu8r/Tdv7NZ7SGQhDcO91M78FACCEAeyjYfa5ZEDzSJ7vqmT1Mip/wCiW7epO/73e7x3fDdQbW1iVt2ntls4ZZnlQoY1Kq8mlFerHIA0GLtuzC2GiFEZmWKuIYlTVvAhawIW/fhULWBCymEQspgQtECuBC0VpwwIXJFcsKkWig8MIyFwyDlhGSrWgYGQt6TywjIXJqMCFgI54ELlwBmDgQuC1MIhcFzgQo5HywpTk7TDUqWRWMbOBkgLMcIyULqNJGIV81I/bh4Kek7zcPpqWtmnWum+VOSjxY8hgdIAm9ttRMjXV9IZriT5m5AflUchhRHegy3LppUimWOGlFbMgZYaUsQn0A6k1OXM+zD4Jsk9ilMkgWHKFOfNj/Jh5KY1Fm4XkVpD5zV2+VBxJ/kwyRSxCjF5eT3E3VnarnIAcAPAYilXFTAMnFq3M+GGxCWRS7SqARXlkcOTGUO7w3Wa1sbC42SVI5bq9itI5wSfLIxRzVT5jXIYzNZqjAmAd2JdWrNsEOcFTl9ZjZ+67zbWma7jtZmQztHpdmPmYBSfzZCpxFC4Z2xLetezIggilFOrp7Pcb36l0NDHFpJIL0CAZ0piKyWDAq3ZsgQqKunN1tGz7zZLaXOpVRtSSLQFaih+BxNC5KJzAqLVWc8MhFEx2/0s7Ht2eTdGu74hjREcRoAORC0OLNvWznsZZM+VsHBpxUx7Q7W7e2ee4l2OyFml0oqGYs1EzFSffh4uSkWKp3bIgaVU1twWtmUcsTWsFBPFDrbYrBLyS/WGNbmQUaZUUSEeBNKnDhFIUpvcEa7DMWXWsJEgAGdQeWEnEmLBT6S5CF0GQcKLWq3txICirbQjizZsB7hihcEI4+YrdOsnOkRlCkUC2wt9SMXKEajU1y4UJ5YzJykaEKBvM61Na3cyabKB5QG1LIgHA8gWIGLGm0851anFR3NTGBqUztZNws5ZGvk+jhi/vTcUD0JopWnl0+44dqtLgMSU2GpEqvRGdgtpLOOWKXTqe6ll8vy6ZTUU+GNjTQy24g7AsnUSEpkhRX1V722Pseezud7WZ13JHjtxAocs9vQsufykaxnht/TyuEEbE+zeEAVVN5/qJt0jaPbNpeRsgkl09TQc8qZ4Z/66JLk9if8AvJNgojuvrV3Ze6in09mjHgq0GXDicWbemhDBQTvzliUyh7l9Re4biODt653fcCF1abGGR6O2baVhVqKK0rX24lyR3KNyjFh6GesHcZWa62ya2ien6m8XSQ0rzMbM8n9jC5gEMpxsv+lDcXQDf+4YLYKwPR2y3eckc/1JjEAf6hwmZDKdbN/pn9NdtdZbyG/3p1FP8ddGOOviEthD95wOUMp/sXZXa3bNG2DabHa34da2gRZjUUzlIMh+LYRkI2EFamrHxOeFZC3XCoWVwIWYELKYELeBCzAhZTAhZgQtYRCzAhap8cCFyVwJEmwpgQtc8CFsYELRAOEZC4K+BwJUmyc8IyEkwpnhQhRyI1GGpydxHLCJU6gJDhciCCCDzHgcATopxlJ+nEtRzIyA+OFUibpFaWxMUKVcnVI5zqfaTxw4FMIC2Q0vMhcKkZISxJGxAHvwwpwXE9zrUWULsusjrOo4jmK8hhwSEJzLuIso1EKl5TwByUcsz+7AZMkEXQS6uJZHM9xJqkbj/IPZiI1UgYUTSFzPOOYHHCE0ShFGmWCIk+H7MBLBDOVVvevqZ9NdQ7ftTCePqkXXSqWYRtR0DAjQoOTHieAwRicUyUhgFOv8tXMtjssV5brbQW9xbXLioJVgDIFHGnmNMUNdD9KUiNniprVyoi6hHqF2vtGzd329ykRNneBbq7MznSX6hVwp455GmMON6eQgYtRdLooe5aJJAMUI3W/sbfc5Y4VleKKo8q0+bMFiOPgMLojMxBU9rJGDFyTVFO3NxjvZ0LR6bdTRkzLcMiT+7GndLRoaqlOctzBGZ2iluXe3VUSuWtssvZibTyaA2lVrkCcUW2LeF25z9ajyKSxDxgHIjhTFiI8yo6m2+Cke3dxbW+ZZ11fgKGuJYUVGcCubzuiytGcJ04xUeeZwta+zEgk6ZkO1RPf/AFQ7XtLeSG+3+0gAahijIaq8akiuI2nIs1FPA24VeqQ7S7qi7ucntfb73d7ENpk3JkNpYAjIjrSgdQg8o1bCXNISNg71KNb1qxdt2m3tFDTqrScdC1MYP9bNvjgjo4AualQz1UzQUCKjWwGkUA8MWmVdNt022x3S0ax3W2jvbWUaZIZlDKRx4HCYISEJQAKa+XIc8hwwgSKKepnpfbeqm37Zt8+4SbSm1XMlz1oYUnkfqx9MoNbKFGVSc8PiWQQge0f6W/TiyKPuDbnvDKPMtzdCCNj4lLdYz/awuYpGU22X0m9Odgodr7b2yFxwlkgFzL4/3lx1G+/COTtQFLI4RGixRkpGooqJ5VA8AFoMGVC6ESA5AftwqF0BgQt0wqFmBCzAhZgQtUwIW6YELMCFmBC2RgQs5YELWBCzAhZhELk4ELRwJFo4VC5oMCFzTPCIWU+OBC5OESpNjywISMh5DChIovC1csNT09iOGpV08sySKtuA8i5srcKHxIwoT4pGW73x52VXjjiNAIVX5fbqOZwVdOon9pZuEBmfVzanM4cyYl5JFUELkBxOFCEHu7iS5mCW4qBx5VphhNU4Bd3VzGpkaJTCqLmBx1HiThxNKJACDVNvriIW1nUyivvrww2JSmKCzXTXL0Xh4DDCU5Pbcx20XUc0P34Ya0TsFE+9t5vntjZ28otFkZQZSDIdJOZCrxPh9+HC2xqmSm8aKEbdYpf79Z9vWkskyXV4kd3LIQzPV1arGigE0PlXIYdObJkIvVelN3t1lgA4BJo2/wB1hirrCfYl+VPsDzhVt6oRi9vYutSS3sEDaeAjZmqS/wDSWlMcrcnIECK6Tl+WMS+1Qfc9/wBlLiSe4SRkAColMwv5jllhLGivnCKsjVW7YxCFweoOxWE0l1uM1A/yLDo1ZZDJeGNOHLbzMFSv8ytEYpC69b9gtI67dtktzIKgFyFHsJY+PsxsWtHIYlZFzWg4KK7p68d23dRt8VvtyioVgnVeh9rZYtw0sQGxVWeqkVGL71Q713H9OXfJxqOcUBWOvsogricWhuUBuE7U87W7D9TfUq807TaX15GTSbcr55ILOOvEvLJkf6KBm9mF8oSVK9Bdgf6Yu0u2Xj3Pup17q3ZKOsTpo2+J/ZC1WmI/NKafzcNMycEoiFckUSxRJCqLHHEoSONAFRVHBVUUCgeAwxBSmgeGBK62sb1yqMCHWTMkVFlOT1AJ8cIUIbFb3DrqVCASaasmpXmMNAQncIlthrdkXUQNHEn3Uw4JCiSsKDUMzhyFv2jAhb44ELWBC3+3CoWYELMCFmBCzAhZ+zAhZgQswIWxw9mBC6qfj4YELVDgQtcqYELWBCzAhaOeEQuTgSLRwqFrAhcn92EQuTgQuThEqTbAEJFxhwSFRO2krTx9lcMT0WtbO8l80cTaQK1pT9uGEsnAJOx0oXeQ0LmrE8csPGCeiCrE9NKkAczzGHApCFuaaOJDqIAHIc8CEw/Wv2Ff04hwA54TFKWCe/T29pF1GoiqMyf34SVEgLqKXfcO1Xt5c21vKDMtFB/Aw50bhUYY4dSmJSLuWWPScz5Hp4HDTvQGwQK73mLaZJkkHVnDELGv7SeQwhqgBIfx9LqIGYMG4kjLM8hiQSiAmZCaqLd12e471cRWO1o6Q9NpLicg0LVGleNTQCuITOqlMAwU29M+0bewvtvmkjSWbqfVCZs31BCKj8tOVDhrJJmnBWb3T9Qvbe7S2jaLqGznlt3ArpljjLoaHjRgMsOuxcMcCooFi68QXne/e3fu6m6vbu53PcbqJYobXb4DR2TgoihBFFBJOJrekt2g0QyjN6ZxKM7V6L+rO/tWLt68gU/9XcXS0XP/AM1g33YmMgExlNdq/wBKPeFxR953jbdsU01JbrLdyfbSJPvw0zCGUp2//Sr2jbAnet53Lc25LbiK0T7llb78N9xLlRux/wBP3pntf6sexLfFeEl/NLOfirMFP2Yabkt6cIhTDZ+zdgsQI7TbLKzVeCW1vEn2sFrhAHxQ6lUSCGJIgNKIKKoyAHuw8AJHS9FYVGFSLjQK4Vki3gSLtDywFKFkkaSrokAZTyOESpm9gi/K7qPfhGQu4bSKJg+bt4sa0woCR07wJVlcCF2GqQDxPPCpF3pGFQsoPfgQsplgQtHIYELWBCzAhZgQs54ELBxwIXWWBCz/AGGBCzlgQsOYrgQueeBCzAharywiFycCRaphULWBC5P7cIhcnAhJtwwBKk2PtwqQpF2woSOuLO026yQGJFZhl5sziFSp99exyUBR7PDAZpRFR+JQLqSFvm1Gn21wsME84p1NP0YxGuZAoK4eyE3itpLiQSXFSOS8sCEtc39rYAAK084+SCIamJ/dhMUMgV5Yb5vjH+J1trSuVmjZ/wBdhx92EISpZO0tvXQzRqXQUAI8o/qjLDTCJThKTMkdx2ZzbyJGVAK0HKn2YUxokBYqPQdrWSEyXdZZCa5Gg+J4nDBb3p8p7k6Xa7K3RmjhWMKCSQa8B7a4cAEwpnYW7zyWsrJqykMvTFI6cqlwGFeApxxVlJ1MIsFK+z4g2+ys6rrgt6qw5BmpoyFAE4CmHWwo7tApkyBgVIqGqCPGuJyHUDpvb7bZWmgWdtDaiMEIII0jCg8aBAKVwqaligA5nAhIlvdhuZOyrQHPCoIXN90+kirma1P2YJlgiIdJ2jgOAPjh0appRCmseOHskWCPRWhwIWBRxOFdIs0KOOEdKuuAwiFo4ELkspy44EFaBwqRKA1GESrmSVIl1Pl4DmcCEhDO01ylclFaL8MCE/Bw5IsrngQs54ELKj+XAhc4ELMCFmBCymBC2DTAhb4D9+BC3zpywIWssCFns4YELnAhZ7cIhcE4EMtHAkWsKharzwIWicCFwTlgSpJ25YEJJjgSFISPhwSJlH18tf8At78V1ME+hrhsk4Jj5PrZfz1yr+7EtvBKcVqTR1Rr+/xw9ATo9XSdFKUwdKaOC4s/p6top1PxeOFSdKdtTp5U9tfDDJJ8Ug1eWGp6a3WjQ3U+Wnmw/YmbUHfoE/qVC8tOf8mGBOTS9Fv0f0i5zFQwAFOedScNuYIjimdp1PpVD9bX1Gzuaa9NTyTKn5anhinVWVKuxtGm5zUvRaaBRdGen4+OJ7eKh1GAUoxMqq0a4ELRrzwITd9Oo8cR7VKHXUejnXDk0ukb7TpGjjXPCTwRFNI9evL5q5YbHgiXFE4vqOn56fDFkKNLebTywqRa81c6fDAhYa4ELBhClWGvLAhJ51wiRZngQt/q0PTpX24EBMZutrPV+b24Eq3txnNwvWCrmdIQlhSmVSQuBCMLw/bhyRYaYELPDAhYa+ymBC5OBCzAhZgQswIWxgQt5c8CFnLAhYMCFh9uBC5ywIWvdTCIWs6ZYELg1rnhUi0a4ELRrgQuTqwJUm1cCEk1cKkSTV9mBCbyavhhUi//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dirty="0"/>
          </a:p>
        </p:txBody>
      </p:sp>
      <p:pic>
        <p:nvPicPr>
          <p:cNvPr id="5" name="Resim 4"/>
          <p:cNvPicPr>
            <a:picLocks noChangeAspect="1"/>
          </p:cNvPicPr>
          <p:nvPr/>
        </p:nvPicPr>
        <p:blipFill>
          <a:blip r:embed="rId2"/>
          <a:stretch>
            <a:fillRect/>
          </a:stretch>
        </p:blipFill>
        <p:spPr>
          <a:xfrm>
            <a:off x="318487" y="5109773"/>
            <a:ext cx="4444562" cy="2975589"/>
          </a:xfrm>
          <a:prstGeom prst="rect">
            <a:avLst/>
          </a:prstGeom>
          <a:ln>
            <a:noFill/>
          </a:ln>
          <a:effectLst>
            <a:softEdge rad="112500"/>
          </a:effectLst>
        </p:spPr>
      </p:pic>
      <p:pic>
        <p:nvPicPr>
          <p:cNvPr id="6" name="Resim 5"/>
          <p:cNvPicPr>
            <a:picLocks noChangeAspect="1"/>
          </p:cNvPicPr>
          <p:nvPr/>
        </p:nvPicPr>
        <p:blipFill>
          <a:blip r:embed="rId3"/>
          <a:stretch>
            <a:fillRect/>
          </a:stretch>
        </p:blipFill>
        <p:spPr>
          <a:xfrm>
            <a:off x="5220605" y="5233548"/>
            <a:ext cx="4602268" cy="2743200"/>
          </a:xfrm>
          <a:prstGeom prst="rect">
            <a:avLst/>
          </a:prstGeom>
          <a:ln>
            <a:noFill/>
          </a:ln>
          <a:effectLst>
            <a:softEdge rad="112500"/>
          </a:effectLst>
        </p:spPr>
      </p:pic>
      <p:pic>
        <p:nvPicPr>
          <p:cNvPr id="7" name="Resim 6"/>
          <p:cNvPicPr>
            <a:picLocks noChangeAspect="1"/>
          </p:cNvPicPr>
          <p:nvPr/>
        </p:nvPicPr>
        <p:blipFill>
          <a:blip r:embed="rId4"/>
          <a:stretch>
            <a:fillRect/>
          </a:stretch>
        </p:blipFill>
        <p:spPr>
          <a:xfrm>
            <a:off x="10280429" y="5233548"/>
            <a:ext cx="4223847" cy="2743200"/>
          </a:xfrm>
          <a:prstGeom prst="rect">
            <a:avLst/>
          </a:prstGeom>
          <a:ln>
            <a:noFill/>
          </a:ln>
          <a:effectLst>
            <a:softEdge rad="112500"/>
          </a:effectLst>
        </p:spPr>
      </p:pic>
    </p:spTree>
    <p:extLst>
      <p:ext uri="{BB962C8B-B14F-4D97-AF65-F5344CB8AC3E}">
        <p14:creationId xmlns:p14="http://schemas.microsoft.com/office/powerpoint/2010/main" val="502314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273969"/>
            <a:ext cx="10894576" cy="726043"/>
          </a:xfrm>
          <a:prstGeom prst="rect">
            <a:avLst/>
          </a:prstGeom>
          <a:noFill/>
          <a:ln/>
        </p:spPr>
        <p:txBody>
          <a:bodyPr wrap="none" rtlCol="0" anchor="t"/>
          <a:lstStyle/>
          <a:p>
            <a:pPr marL="0" indent="0">
              <a:lnSpc>
                <a:spcPts val="5718"/>
              </a:lnSpc>
              <a:buNone/>
            </a:pPr>
            <a:r>
              <a:rPr lang="en-US" sz="4574" b="1" kern="0" spc="-91" dirty="0">
                <a:solidFill>
                  <a:srgbClr val="000000"/>
                </a:solidFill>
                <a:latin typeface="adonis-web" pitchFamily="34" charset="0"/>
                <a:ea typeface="adonis-web" pitchFamily="34" charset="-122"/>
                <a:cs typeface="adonis-web" pitchFamily="34" charset="-120"/>
              </a:rPr>
              <a:t>Eski </a:t>
            </a:r>
            <a:r>
              <a:rPr lang="en-US" sz="4574" b="1" kern="0" spc="-91" dirty="0" err="1" smtClean="0">
                <a:solidFill>
                  <a:srgbClr val="000000"/>
                </a:solidFill>
                <a:latin typeface="adonis-web" pitchFamily="34" charset="0"/>
                <a:ea typeface="adonis-web" pitchFamily="34" charset="-122"/>
                <a:cs typeface="adonis-web" pitchFamily="34" charset="-120"/>
              </a:rPr>
              <a:t>Foto</a:t>
            </a:r>
            <a:r>
              <a:rPr lang="tr-TR" sz="4574" b="1" kern="0" spc="-91" dirty="0" smtClean="0">
                <a:solidFill>
                  <a:srgbClr val="000000"/>
                </a:solidFill>
                <a:latin typeface="adonis-web" pitchFamily="34" charset="0"/>
                <a:ea typeface="adonis-web" pitchFamily="34" charset="-122"/>
                <a:cs typeface="adonis-web" pitchFamily="34" charset="-120"/>
              </a:rPr>
              <a:t>ğ</a:t>
            </a:r>
            <a:r>
              <a:rPr lang="en-US" sz="4574" b="1" kern="0" spc="-91" dirty="0" smtClean="0">
                <a:solidFill>
                  <a:srgbClr val="000000"/>
                </a:solidFill>
                <a:latin typeface="adonis-web" pitchFamily="34" charset="0"/>
                <a:ea typeface="adonis-web" pitchFamily="34" charset="-122"/>
                <a:cs typeface="adonis-web" pitchFamily="34" charset="-120"/>
              </a:rPr>
              <a:t>rafları </a:t>
            </a:r>
            <a:r>
              <a:rPr lang="en-US" sz="4574" b="1" kern="0" spc="-91" dirty="0">
                <a:solidFill>
                  <a:srgbClr val="000000"/>
                </a:solidFill>
                <a:latin typeface="adonis-web" pitchFamily="34" charset="0"/>
                <a:ea typeface="adonis-web" pitchFamily="34" charset="-122"/>
                <a:cs typeface="adonis-web" pitchFamily="34" charset="-120"/>
              </a:rPr>
              <a:t>Yeniden Canlandırma Süreci</a:t>
            </a:r>
            <a:endParaRPr lang="en-US" sz="4574" dirty="0"/>
          </a:p>
        </p:txBody>
      </p:sp>
      <p:pic>
        <p:nvPicPr>
          <p:cNvPr id="5" name="Image 1" descr="preencoded.png"/>
          <p:cNvPicPr>
            <a:picLocks noChangeAspect="1"/>
          </p:cNvPicPr>
          <p:nvPr/>
        </p:nvPicPr>
        <p:blipFill>
          <a:blip r:embed="rId4"/>
          <a:stretch>
            <a:fillRect/>
          </a:stretch>
        </p:blipFill>
        <p:spPr>
          <a:xfrm>
            <a:off x="968693" y="2493764"/>
            <a:ext cx="3173135" cy="987504"/>
          </a:xfrm>
          <a:prstGeom prst="rect">
            <a:avLst/>
          </a:prstGeom>
        </p:spPr>
      </p:pic>
      <p:sp>
        <p:nvSpPr>
          <p:cNvPr id="6" name="Text 2"/>
          <p:cNvSpPr/>
          <p:nvPr/>
        </p:nvSpPr>
        <p:spPr>
          <a:xfrm>
            <a:off x="1215509" y="3851553"/>
            <a:ext cx="2679502" cy="37076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Tarama </a:t>
            </a:r>
            <a:r>
              <a:rPr lang="en-US" sz="2287" b="1" kern="0" spc="-46" dirty="0">
                <a:solidFill>
                  <a:srgbClr val="000000"/>
                </a:solidFill>
                <a:latin typeface="adonis-web" pitchFamily="34" charset="0"/>
                <a:ea typeface="adonis-web" pitchFamily="34" charset="-122"/>
                <a:cs typeface="adonis-web" pitchFamily="34" charset="-120"/>
              </a:rPr>
              <a:t>📸</a:t>
            </a:r>
            <a:endParaRPr lang="en-US" sz="2287" dirty="0"/>
          </a:p>
        </p:txBody>
      </p:sp>
      <p:sp>
        <p:nvSpPr>
          <p:cNvPr id="7" name="Text 3"/>
          <p:cNvSpPr/>
          <p:nvPr/>
        </p:nvSpPr>
        <p:spPr>
          <a:xfrm>
            <a:off x="1215509" y="4370427"/>
            <a:ext cx="2679502" cy="1580198"/>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İlk adım, eski fotoğrafları yüksek çözünürlüklü bir tarayıcıyla dijital formata aktarmaktır.</a:t>
            </a:r>
            <a:endParaRPr lang="en-US" sz="1944" dirty="0"/>
          </a:p>
        </p:txBody>
      </p:sp>
      <p:pic>
        <p:nvPicPr>
          <p:cNvPr id="8" name="Image 2" descr="preencoded.png"/>
          <p:cNvPicPr>
            <a:picLocks noChangeAspect="1"/>
          </p:cNvPicPr>
          <p:nvPr/>
        </p:nvPicPr>
        <p:blipFill>
          <a:blip r:embed="rId5"/>
          <a:stretch>
            <a:fillRect/>
          </a:stretch>
        </p:blipFill>
        <p:spPr>
          <a:xfrm>
            <a:off x="4141827" y="2493764"/>
            <a:ext cx="3173254" cy="987504"/>
          </a:xfrm>
          <a:prstGeom prst="rect">
            <a:avLst/>
          </a:prstGeom>
        </p:spPr>
      </p:pic>
      <p:sp>
        <p:nvSpPr>
          <p:cNvPr id="9" name="Text 4"/>
          <p:cNvSpPr/>
          <p:nvPr/>
        </p:nvSpPr>
        <p:spPr>
          <a:xfrm>
            <a:off x="4141827" y="3851553"/>
            <a:ext cx="3765123" cy="733901"/>
          </a:xfrm>
          <a:prstGeom prst="rect">
            <a:avLst/>
          </a:prstGeom>
          <a:noFill/>
          <a:ln/>
        </p:spPr>
        <p:txBody>
          <a:bodyPr wrap="squar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Görüntü </a:t>
            </a:r>
            <a:r>
              <a:rPr lang="en-US" sz="2287" b="1" kern="0" spc="-46" dirty="0" smtClean="0">
                <a:solidFill>
                  <a:srgbClr val="272525"/>
                </a:solidFill>
                <a:latin typeface="adonis-web" pitchFamily="34" charset="0"/>
                <a:ea typeface="adonis-web" pitchFamily="34" charset="-122"/>
                <a:cs typeface="adonis-web" pitchFamily="34" charset="-120"/>
              </a:rPr>
              <a:t>İ</a:t>
            </a:r>
            <a:r>
              <a:rPr lang="tr-TR" sz="2287" b="1" kern="0" spc="-46" dirty="0" err="1" smtClean="0">
                <a:solidFill>
                  <a:srgbClr val="272525"/>
                </a:solidFill>
                <a:latin typeface="adonis-web" pitchFamily="34" charset="0"/>
                <a:ea typeface="adonis-web" pitchFamily="34" charset="-122"/>
                <a:cs typeface="adonis-web" pitchFamily="34" charset="-120"/>
              </a:rPr>
              <a:t>yileştirme</a:t>
            </a:r>
            <a:r>
              <a:rPr lang="en-US" sz="2287" b="1" kern="0" spc="-46" dirty="0" smtClean="0">
                <a:solidFill>
                  <a:srgbClr val="272525"/>
                </a:solidFill>
                <a:latin typeface="adonis-web" pitchFamily="34" charset="0"/>
                <a:ea typeface="adonis-web" pitchFamily="34" charset="-122"/>
                <a:cs typeface="adonis-web" pitchFamily="34" charset="-120"/>
              </a:rPr>
              <a:t> </a:t>
            </a:r>
            <a:r>
              <a:rPr lang="en-US" sz="2287" b="1" kern="0" spc="-46" dirty="0">
                <a:solidFill>
                  <a:srgbClr val="000000"/>
                </a:solidFill>
                <a:latin typeface="adonis-web" pitchFamily="34" charset="0"/>
                <a:ea typeface="adonis-web" pitchFamily="34" charset="-122"/>
                <a:cs typeface="adonis-web" pitchFamily="34" charset="-120"/>
              </a:rPr>
              <a:t>🎨</a:t>
            </a:r>
            <a:endParaRPr lang="en-US" sz="2287" dirty="0"/>
          </a:p>
        </p:txBody>
      </p:sp>
      <p:sp>
        <p:nvSpPr>
          <p:cNvPr id="10" name="Text 5"/>
          <p:cNvSpPr/>
          <p:nvPr/>
        </p:nvSpPr>
        <p:spPr>
          <a:xfrm>
            <a:off x="4412943" y="4432279"/>
            <a:ext cx="2679621" cy="1975247"/>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Ardından, görüntüdeki renk, kontrast ve netlik gibi sorunları gidermek için görüntü işleme teknikleri uygulanır.</a:t>
            </a:r>
            <a:endParaRPr lang="en-US" sz="1944" dirty="0"/>
          </a:p>
        </p:txBody>
      </p:sp>
      <p:pic>
        <p:nvPicPr>
          <p:cNvPr id="11" name="Image 3" descr="preencoded.png"/>
          <p:cNvPicPr>
            <a:picLocks noChangeAspect="1"/>
          </p:cNvPicPr>
          <p:nvPr/>
        </p:nvPicPr>
        <p:blipFill>
          <a:blip r:embed="rId6"/>
          <a:stretch>
            <a:fillRect/>
          </a:stretch>
        </p:blipFill>
        <p:spPr>
          <a:xfrm>
            <a:off x="7315081" y="2493764"/>
            <a:ext cx="3173254" cy="987504"/>
          </a:xfrm>
          <a:prstGeom prst="rect">
            <a:avLst/>
          </a:prstGeom>
        </p:spPr>
      </p:pic>
      <p:sp>
        <p:nvSpPr>
          <p:cNvPr id="12" name="Text 6"/>
          <p:cNvSpPr/>
          <p:nvPr/>
        </p:nvSpPr>
        <p:spPr>
          <a:xfrm>
            <a:off x="7561898" y="3851553"/>
            <a:ext cx="2679621" cy="37076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GAN Modellemesi </a:t>
            </a:r>
            <a:r>
              <a:rPr lang="en-US" sz="2287" b="1" kern="0" spc="-46" dirty="0">
                <a:solidFill>
                  <a:srgbClr val="000000"/>
                </a:solidFill>
                <a:latin typeface="adonis-web" pitchFamily="34" charset="0"/>
                <a:ea typeface="adonis-web" pitchFamily="34" charset="-122"/>
                <a:cs typeface="adonis-web" pitchFamily="34" charset="-120"/>
              </a:rPr>
              <a:t>🤖</a:t>
            </a:r>
            <a:endParaRPr lang="en-US" sz="2287" dirty="0"/>
          </a:p>
        </p:txBody>
      </p:sp>
      <p:sp>
        <p:nvSpPr>
          <p:cNvPr id="13" name="Text 7"/>
          <p:cNvSpPr/>
          <p:nvPr/>
        </p:nvSpPr>
        <p:spPr>
          <a:xfrm>
            <a:off x="7561898" y="4370427"/>
            <a:ext cx="2679621" cy="1975247"/>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Daha sonra, iyileştirilmiş fotoğraf Generative Adversarial Network (GAN) modelleri kullanılarak yeniden canlandırılır.</a:t>
            </a:r>
            <a:endParaRPr lang="en-US" sz="1944" dirty="0"/>
          </a:p>
        </p:txBody>
      </p:sp>
      <p:pic>
        <p:nvPicPr>
          <p:cNvPr id="14" name="Image 4" descr="preencoded.png"/>
          <p:cNvPicPr>
            <a:picLocks noChangeAspect="1"/>
          </p:cNvPicPr>
          <p:nvPr/>
        </p:nvPicPr>
        <p:blipFill>
          <a:blip r:embed="rId7"/>
          <a:stretch>
            <a:fillRect/>
          </a:stretch>
        </p:blipFill>
        <p:spPr>
          <a:xfrm>
            <a:off x="10488335" y="2493764"/>
            <a:ext cx="3173254" cy="987504"/>
          </a:xfrm>
          <a:prstGeom prst="rect">
            <a:avLst/>
          </a:prstGeom>
        </p:spPr>
      </p:pic>
      <p:sp>
        <p:nvSpPr>
          <p:cNvPr id="15" name="Text 8"/>
          <p:cNvSpPr/>
          <p:nvPr/>
        </p:nvSpPr>
        <p:spPr>
          <a:xfrm>
            <a:off x="10735151" y="3851553"/>
            <a:ext cx="2679621" cy="37076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Kalite Kontrolü </a:t>
            </a:r>
            <a:r>
              <a:rPr lang="en-US" sz="2287" b="1" kern="0" spc="-46" dirty="0">
                <a:solidFill>
                  <a:srgbClr val="000000"/>
                </a:solidFill>
                <a:latin typeface="adonis-web" pitchFamily="34" charset="0"/>
                <a:ea typeface="adonis-web" pitchFamily="34" charset="-122"/>
                <a:cs typeface="adonis-web" pitchFamily="34" charset="-120"/>
              </a:rPr>
              <a:t>✅</a:t>
            </a:r>
            <a:endParaRPr lang="en-US" sz="2287" dirty="0"/>
          </a:p>
        </p:txBody>
      </p:sp>
      <p:sp>
        <p:nvSpPr>
          <p:cNvPr id="16" name="Text 9"/>
          <p:cNvSpPr/>
          <p:nvPr/>
        </p:nvSpPr>
        <p:spPr>
          <a:xfrm>
            <a:off x="10735151" y="4370427"/>
            <a:ext cx="2679621" cy="1975247"/>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Son olarak, yeniden canlandırılan fotoğrafın gerçekçiliği ve kalitesi kontrol edilir, gerekirse iyileştirmeler yapılır.</a:t>
            </a:r>
            <a:endParaRPr lang="en-US" sz="1944"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269087"/>
            <a:ext cx="12692896" cy="1452086"/>
          </a:xfrm>
          <a:prstGeom prst="rect">
            <a:avLst/>
          </a:prstGeom>
          <a:noFill/>
          <a:ln/>
        </p:spPr>
        <p:txBody>
          <a:bodyPr wrap="square" rtlCol="0" anchor="t"/>
          <a:lstStyle/>
          <a:p>
            <a:pPr marL="0" indent="0">
              <a:lnSpc>
                <a:spcPts val="5718"/>
              </a:lnSpc>
              <a:buNone/>
            </a:pPr>
            <a:r>
              <a:rPr lang="en-US" sz="4574" b="1" kern="0" spc="-91" dirty="0">
                <a:solidFill>
                  <a:srgbClr val="000000"/>
                </a:solidFill>
                <a:latin typeface="adonis-web" pitchFamily="34" charset="0"/>
                <a:ea typeface="adonis-web" pitchFamily="34" charset="-122"/>
                <a:cs typeface="adonis-web" pitchFamily="34" charset="-120"/>
              </a:rPr>
              <a:t>Eski Fotoğrafları Yeniden Canlandırmada Karşılaşılan Zorluklar</a:t>
            </a:r>
            <a:endParaRPr lang="en-US" sz="4574" dirty="0"/>
          </a:p>
        </p:txBody>
      </p:sp>
      <p:pic>
        <p:nvPicPr>
          <p:cNvPr id="5" name="Image 1" descr="preencoded.png"/>
          <p:cNvPicPr>
            <a:picLocks noChangeAspect="1"/>
          </p:cNvPicPr>
          <p:nvPr/>
        </p:nvPicPr>
        <p:blipFill>
          <a:blip r:embed="rId4"/>
          <a:stretch>
            <a:fillRect/>
          </a:stretch>
        </p:blipFill>
        <p:spPr>
          <a:xfrm>
            <a:off x="795272" y="3321130"/>
            <a:ext cx="617220" cy="617220"/>
          </a:xfrm>
          <a:prstGeom prst="rect">
            <a:avLst/>
          </a:prstGeom>
        </p:spPr>
      </p:pic>
      <p:sp>
        <p:nvSpPr>
          <p:cNvPr id="6" name="Text 2"/>
          <p:cNvSpPr/>
          <p:nvPr/>
        </p:nvSpPr>
        <p:spPr>
          <a:xfrm>
            <a:off x="598409" y="4078962"/>
            <a:ext cx="2895481"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Görüntü Kalitesi</a:t>
            </a:r>
            <a:endParaRPr lang="en-US" sz="2287" dirty="0"/>
          </a:p>
        </p:txBody>
      </p:sp>
      <p:sp>
        <p:nvSpPr>
          <p:cNvPr id="7" name="Text 3"/>
          <p:cNvSpPr/>
          <p:nvPr/>
        </p:nvSpPr>
        <p:spPr>
          <a:xfrm>
            <a:off x="598409" y="4590217"/>
            <a:ext cx="3265765" cy="2370296"/>
          </a:xfrm>
          <a:prstGeom prst="rect">
            <a:avLst/>
          </a:prstGeom>
          <a:noFill/>
          <a:ln/>
        </p:spPr>
        <p:txBody>
          <a:bodyPr wrap="square" rtlCol="0" anchor="t"/>
          <a:lstStyle/>
          <a:p>
            <a:pPr marL="0" indent="0" algn="l">
              <a:lnSpc>
                <a:spcPts val="3110"/>
              </a:lnSpc>
              <a:buNone/>
            </a:pPr>
            <a:r>
              <a:rPr lang="en-US" sz="1944" kern="0" spc="-39" dirty="0">
                <a:solidFill>
                  <a:srgbClr val="272525"/>
                </a:solidFill>
                <a:ea typeface="Source Sans Pro" pitchFamily="34" charset="-122"/>
                <a:cs typeface="Source Sans Pro" pitchFamily="34" charset="-120"/>
              </a:rPr>
              <a:t>Eski fotoğraflar genellikle düşük çözünürlük, solma, lekeler ve diğer hasarlar içerebilir. Bu durum fotoğrafları yeniden canlandırmayı zorlaştırır</a:t>
            </a:r>
            <a:r>
              <a:rPr lang="en-US" sz="1944" kern="0" spc="-39" dirty="0">
                <a:solidFill>
                  <a:srgbClr val="272525"/>
                </a:solidFill>
                <a:latin typeface="Source Sans Pro" pitchFamily="34" charset="0"/>
                <a:ea typeface="Source Sans Pro" pitchFamily="34" charset="-122"/>
                <a:cs typeface="Source Sans Pro" pitchFamily="34" charset="-120"/>
              </a:rPr>
              <a:t>.</a:t>
            </a:r>
            <a:endParaRPr lang="en-US" sz="1944" dirty="0"/>
          </a:p>
        </p:txBody>
      </p:sp>
      <p:pic>
        <p:nvPicPr>
          <p:cNvPr id="8" name="Image 2" descr="preencoded.png"/>
          <p:cNvPicPr>
            <a:picLocks noChangeAspect="1"/>
          </p:cNvPicPr>
          <p:nvPr/>
        </p:nvPicPr>
        <p:blipFill>
          <a:blip r:embed="rId5"/>
          <a:stretch>
            <a:fillRect/>
          </a:stretch>
        </p:blipFill>
        <p:spPr>
          <a:xfrm>
            <a:off x="4234458" y="3214926"/>
            <a:ext cx="617220" cy="617220"/>
          </a:xfrm>
          <a:prstGeom prst="rect">
            <a:avLst/>
          </a:prstGeom>
        </p:spPr>
      </p:pic>
      <p:sp>
        <p:nvSpPr>
          <p:cNvPr id="9" name="Text 4"/>
          <p:cNvSpPr/>
          <p:nvPr/>
        </p:nvSpPr>
        <p:spPr>
          <a:xfrm>
            <a:off x="4234458" y="4078962"/>
            <a:ext cx="2895481"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Renk Düzenlemesi</a:t>
            </a:r>
            <a:endParaRPr lang="en-US" sz="2287" dirty="0"/>
          </a:p>
        </p:txBody>
      </p:sp>
      <p:sp>
        <p:nvSpPr>
          <p:cNvPr id="10" name="Text 5"/>
          <p:cNvSpPr/>
          <p:nvPr/>
        </p:nvSpPr>
        <p:spPr>
          <a:xfrm>
            <a:off x="4234458" y="4590217"/>
            <a:ext cx="2895481" cy="1975247"/>
          </a:xfrm>
          <a:prstGeom prst="rect">
            <a:avLst/>
          </a:prstGeom>
          <a:noFill/>
          <a:ln/>
        </p:spPr>
        <p:txBody>
          <a:bodyPr wrap="square" rtlCol="0" anchor="t"/>
          <a:lstStyle/>
          <a:p>
            <a:pPr marL="0" indent="0" algn="l">
              <a:lnSpc>
                <a:spcPts val="3110"/>
              </a:lnSpc>
              <a:buNone/>
            </a:pPr>
            <a:r>
              <a:rPr lang="en-US" sz="1944" kern="0" spc="-39" dirty="0">
                <a:solidFill>
                  <a:srgbClr val="272525"/>
                </a:solidFill>
                <a:ea typeface="Source Sans Pro" pitchFamily="34" charset="-122"/>
                <a:cs typeface="Source Sans Pro" pitchFamily="34" charset="-120"/>
              </a:rPr>
              <a:t>Siyah-beyaz veya soluk renkli fotoğrafların gerçekçi bir şekilde renklendirilmesi, doğru renk tonu ve dokuyu yakalamayı gerektirir.</a:t>
            </a:r>
            <a:endParaRPr lang="en-US" sz="1944" dirty="0"/>
          </a:p>
        </p:txBody>
      </p:sp>
      <p:pic>
        <p:nvPicPr>
          <p:cNvPr id="11" name="Image 3" descr="preencoded.png"/>
          <p:cNvPicPr>
            <a:picLocks noChangeAspect="1"/>
          </p:cNvPicPr>
          <p:nvPr/>
        </p:nvPicPr>
        <p:blipFill>
          <a:blip r:embed="rId6"/>
          <a:stretch>
            <a:fillRect/>
          </a:stretch>
        </p:blipFill>
        <p:spPr>
          <a:xfrm>
            <a:off x="7500223" y="3214926"/>
            <a:ext cx="617220" cy="617220"/>
          </a:xfrm>
          <a:prstGeom prst="rect">
            <a:avLst/>
          </a:prstGeom>
        </p:spPr>
      </p:pic>
      <p:sp>
        <p:nvSpPr>
          <p:cNvPr id="12" name="Text 6"/>
          <p:cNvSpPr/>
          <p:nvPr/>
        </p:nvSpPr>
        <p:spPr>
          <a:xfrm>
            <a:off x="7500223" y="4078962"/>
            <a:ext cx="2895481"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Detay Geri Kazanımı</a:t>
            </a:r>
            <a:endParaRPr lang="en-US" sz="2287" dirty="0"/>
          </a:p>
        </p:txBody>
      </p:sp>
      <p:sp>
        <p:nvSpPr>
          <p:cNvPr id="13" name="Text 7"/>
          <p:cNvSpPr/>
          <p:nvPr/>
        </p:nvSpPr>
        <p:spPr>
          <a:xfrm>
            <a:off x="7500223" y="4590217"/>
            <a:ext cx="3062674" cy="1580198"/>
          </a:xfrm>
          <a:prstGeom prst="rect">
            <a:avLst/>
          </a:prstGeom>
          <a:noFill/>
          <a:ln/>
        </p:spPr>
        <p:txBody>
          <a:bodyPr wrap="square" rtlCol="0" anchor="t"/>
          <a:lstStyle/>
          <a:p>
            <a:pPr marL="0" indent="0" algn="l">
              <a:lnSpc>
                <a:spcPts val="3110"/>
              </a:lnSpc>
              <a:buNone/>
            </a:pPr>
            <a:r>
              <a:rPr lang="en-US" sz="1944" kern="0" spc="-39" dirty="0">
                <a:solidFill>
                  <a:srgbClr val="272525"/>
                </a:solidFill>
                <a:ea typeface="Source Sans Pro" pitchFamily="34" charset="-122"/>
                <a:cs typeface="Source Sans Pro" pitchFamily="34" charset="-120"/>
              </a:rPr>
              <a:t>Özellikle yıpranmış fotoğraflarda, yüz özellikleri, doku ve </a:t>
            </a:r>
            <a:r>
              <a:rPr lang="en-US" sz="1944" kern="0" spc="-39" dirty="0" smtClean="0">
                <a:solidFill>
                  <a:srgbClr val="272525"/>
                </a:solidFill>
                <a:ea typeface="Source Sans Pro" pitchFamily="34" charset="-122"/>
                <a:cs typeface="Source Sans Pro" pitchFamily="34" charset="-120"/>
              </a:rPr>
              <a:t>di</a:t>
            </a:r>
            <a:r>
              <a:rPr lang="tr-TR" sz="1944" kern="0" spc="-39" dirty="0" smtClean="0">
                <a:solidFill>
                  <a:srgbClr val="272525"/>
                </a:solidFill>
                <a:ea typeface="Source Sans Pro" pitchFamily="34" charset="-122"/>
                <a:cs typeface="Source Sans Pro" pitchFamily="34" charset="-120"/>
              </a:rPr>
              <a:t>ğ</a:t>
            </a:r>
            <a:r>
              <a:rPr lang="en-US" sz="1944" kern="0" spc="-39" dirty="0" smtClean="0">
                <a:solidFill>
                  <a:srgbClr val="272525"/>
                </a:solidFill>
                <a:ea typeface="Source Sans Pro" pitchFamily="34" charset="-122"/>
                <a:cs typeface="Source Sans Pro" pitchFamily="34" charset="-120"/>
              </a:rPr>
              <a:t>er </a:t>
            </a:r>
            <a:r>
              <a:rPr lang="en-US" sz="1944" kern="0" spc="-39" dirty="0">
                <a:solidFill>
                  <a:srgbClr val="272525"/>
                </a:solidFill>
                <a:ea typeface="Source Sans Pro" pitchFamily="34" charset="-122"/>
                <a:cs typeface="Source Sans Pro" pitchFamily="34" charset="-120"/>
              </a:rPr>
              <a:t>ayrıntıların geri kazanılması zor olabilir.</a:t>
            </a:r>
            <a:endParaRPr lang="en-US" sz="1944" dirty="0"/>
          </a:p>
        </p:txBody>
      </p:sp>
      <p:pic>
        <p:nvPicPr>
          <p:cNvPr id="14" name="Image 4" descr="preencoded.png"/>
          <p:cNvPicPr>
            <a:picLocks noChangeAspect="1"/>
          </p:cNvPicPr>
          <p:nvPr/>
        </p:nvPicPr>
        <p:blipFill>
          <a:blip r:embed="rId7"/>
          <a:stretch>
            <a:fillRect/>
          </a:stretch>
        </p:blipFill>
        <p:spPr>
          <a:xfrm>
            <a:off x="10765988" y="3214926"/>
            <a:ext cx="617220" cy="617220"/>
          </a:xfrm>
          <a:prstGeom prst="rect">
            <a:avLst/>
          </a:prstGeom>
        </p:spPr>
      </p:pic>
      <p:sp>
        <p:nvSpPr>
          <p:cNvPr id="15" name="Text 8"/>
          <p:cNvSpPr/>
          <p:nvPr/>
        </p:nvSpPr>
        <p:spPr>
          <a:xfrm>
            <a:off x="10765988" y="4078962"/>
            <a:ext cx="2895600"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Zaman Alıcı Süreç</a:t>
            </a:r>
            <a:endParaRPr lang="en-US" sz="2287" dirty="0"/>
          </a:p>
        </p:txBody>
      </p:sp>
      <p:sp>
        <p:nvSpPr>
          <p:cNvPr id="16" name="Text 9"/>
          <p:cNvSpPr/>
          <p:nvPr/>
        </p:nvSpPr>
        <p:spPr>
          <a:xfrm>
            <a:off x="10765988" y="4590217"/>
            <a:ext cx="3422978" cy="1580198"/>
          </a:xfrm>
          <a:prstGeom prst="rect">
            <a:avLst/>
          </a:prstGeom>
          <a:noFill/>
          <a:ln/>
        </p:spPr>
        <p:txBody>
          <a:bodyPr wrap="square" rtlCol="0" anchor="t"/>
          <a:lstStyle/>
          <a:p>
            <a:pPr marL="0" indent="0" algn="l">
              <a:lnSpc>
                <a:spcPts val="3110"/>
              </a:lnSpc>
              <a:buNone/>
            </a:pPr>
            <a:r>
              <a:rPr lang="en-US" sz="1944" kern="0" spc="-39" dirty="0">
                <a:solidFill>
                  <a:srgbClr val="272525"/>
                </a:solidFill>
                <a:ea typeface="Source Sans Pro" pitchFamily="34" charset="-122"/>
                <a:cs typeface="Source Sans Pro" pitchFamily="34" charset="-120"/>
              </a:rPr>
              <a:t>Eski fotoğrafları yeniden canlandırmak, özellikle daha </a:t>
            </a:r>
            <a:r>
              <a:rPr lang="en-US" sz="1944" kern="0" spc="-39" dirty="0" smtClean="0">
                <a:solidFill>
                  <a:srgbClr val="272525"/>
                </a:solidFill>
                <a:ea typeface="Source Sans Pro" pitchFamily="34" charset="-122"/>
                <a:cs typeface="Source Sans Pro" pitchFamily="34" charset="-120"/>
              </a:rPr>
              <a:t>karma</a:t>
            </a:r>
            <a:r>
              <a:rPr lang="tr-TR" sz="1944" kern="0" spc="-39" dirty="0" err="1" smtClean="0">
                <a:solidFill>
                  <a:srgbClr val="272525"/>
                </a:solidFill>
                <a:ea typeface="Source Sans Pro" pitchFamily="34" charset="-122"/>
                <a:cs typeface="Source Sans Pro" pitchFamily="34" charset="-120"/>
              </a:rPr>
              <a:t>şı</a:t>
            </a:r>
            <a:r>
              <a:rPr lang="en-US" sz="1944" kern="0" spc="-39" dirty="0" smtClean="0">
                <a:solidFill>
                  <a:srgbClr val="272525"/>
                </a:solidFill>
                <a:ea typeface="Source Sans Pro" pitchFamily="34" charset="-122"/>
                <a:cs typeface="Source Sans Pro" pitchFamily="34" charset="-120"/>
              </a:rPr>
              <a:t>k </a:t>
            </a:r>
            <a:r>
              <a:rPr lang="en-US" sz="1944" kern="0" spc="-39" dirty="0">
                <a:solidFill>
                  <a:srgbClr val="272525"/>
                </a:solidFill>
                <a:ea typeface="Source Sans Pro" pitchFamily="34" charset="-122"/>
                <a:cs typeface="Source Sans Pro" pitchFamily="34" charset="-120"/>
              </a:rPr>
              <a:t>olanlar için, uzun ve </a:t>
            </a:r>
            <a:r>
              <a:rPr lang="en-US" sz="1944" kern="0" spc="-39" dirty="0" err="1" smtClean="0">
                <a:solidFill>
                  <a:srgbClr val="272525"/>
                </a:solidFill>
                <a:ea typeface="Source Sans Pro" pitchFamily="34" charset="-122"/>
                <a:cs typeface="Source Sans Pro" pitchFamily="34" charset="-120"/>
              </a:rPr>
              <a:t>yo</a:t>
            </a:r>
            <a:r>
              <a:rPr lang="tr-TR" sz="1944" kern="0" spc="-39" dirty="0" smtClean="0">
                <a:solidFill>
                  <a:srgbClr val="272525"/>
                </a:solidFill>
                <a:ea typeface="Source Sans Pro" pitchFamily="34" charset="-122"/>
                <a:cs typeface="Source Sans Pro" pitchFamily="34" charset="-120"/>
              </a:rPr>
              <a:t>ğ</a:t>
            </a:r>
            <a:r>
              <a:rPr lang="en-US" sz="1944" kern="0" spc="-39" dirty="0" smtClean="0">
                <a:solidFill>
                  <a:srgbClr val="272525"/>
                </a:solidFill>
                <a:ea typeface="Source Sans Pro" pitchFamily="34" charset="-122"/>
                <a:cs typeface="Source Sans Pro" pitchFamily="34" charset="-120"/>
              </a:rPr>
              <a:t>un </a:t>
            </a:r>
            <a:r>
              <a:rPr lang="en-US" sz="1944" kern="0" spc="-39" dirty="0">
                <a:solidFill>
                  <a:srgbClr val="272525"/>
                </a:solidFill>
                <a:ea typeface="Source Sans Pro" pitchFamily="34" charset="-122"/>
                <a:cs typeface="Source Sans Pro" pitchFamily="34" charset="-120"/>
              </a:rPr>
              <a:t>bir çaba gerektirir.</a:t>
            </a:r>
            <a:endParaRPr lang="en-US" sz="1944"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179347" y="1365565"/>
            <a:ext cx="7415927" cy="1452086"/>
          </a:xfrm>
          <a:prstGeom prst="rect">
            <a:avLst/>
          </a:prstGeom>
          <a:noFill/>
          <a:ln/>
        </p:spPr>
        <p:txBody>
          <a:bodyPr wrap="square" rtlCol="0" anchor="t"/>
          <a:lstStyle/>
          <a:p>
            <a:pPr marL="0" indent="0">
              <a:lnSpc>
                <a:spcPts val="5718"/>
              </a:lnSpc>
              <a:buNone/>
            </a:pPr>
            <a:r>
              <a:rPr lang="en-US" sz="4574" b="1" kern="0" spc="-91" dirty="0">
                <a:solidFill>
                  <a:srgbClr val="000000"/>
                </a:solidFill>
                <a:latin typeface="adonis-web" pitchFamily="34" charset="0"/>
                <a:ea typeface="adonis-web" pitchFamily="34" charset="-122"/>
                <a:cs typeface="adonis-web" pitchFamily="34" charset="-120"/>
              </a:rPr>
              <a:t>Eski Fotoğrafları Yeniden Canlandırma Örnekleri</a:t>
            </a:r>
            <a:endParaRPr lang="en-US" sz="4574" dirty="0"/>
          </a:p>
        </p:txBody>
      </p:sp>
      <p:sp>
        <p:nvSpPr>
          <p:cNvPr id="6" name="Text 2"/>
          <p:cNvSpPr/>
          <p:nvPr/>
        </p:nvSpPr>
        <p:spPr>
          <a:xfrm>
            <a:off x="1179347" y="3377122"/>
            <a:ext cx="7415927"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Geçmişteki anılarımızı daha canlı hale getirmek için, eski siyah-beyaz ya da soluk renkli fotoğraflar günümüzün ileri teknolojisi ile yeniden renklendirilip detaylandırılabiliyor. Aşağıda, bu sürecin başarılı örneklerini görebilirsiniz.</a:t>
            </a:r>
            <a:endParaRPr lang="en-US" sz="1944"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TotalTime>
  <Words>895</Words>
  <Application>Microsoft Office PowerPoint</Application>
  <PresentationFormat>Özel</PresentationFormat>
  <Paragraphs>92</Paragraphs>
  <Slides>18</Slides>
  <Notes>13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18</vt:i4>
      </vt:variant>
    </vt:vector>
  </HeadingPairs>
  <TitlesOfParts>
    <vt:vector size="24" baseType="lpstr">
      <vt:lpstr>adonis-web</vt:lpstr>
      <vt:lpstr>Arial</vt:lpstr>
      <vt:lpstr>Calibri</vt:lpstr>
      <vt:lpstr>Calibri Light</vt:lpstr>
      <vt:lpstr>Source Sans Pro</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Aybüke Özdemir</cp:lastModifiedBy>
  <cp:revision>17</cp:revision>
  <dcterms:created xsi:type="dcterms:W3CDTF">2024-06-24T11:42:16Z</dcterms:created>
  <dcterms:modified xsi:type="dcterms:W3CDTF">2024-06-24T20:02:32Z</dcterms:modified>
</cp:coreProperties>
</file>